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445" r:id="rId3"/>
    <p:sldId id="257" r:id="rId4"/>
    <p:sldId id="258" r:id="rId5"/>
    <p:sldId id="453" r:id="rId6"/>
    <p:sldId id="262" r:id="rId7"/>
    <p:sldId id="448" r:id="rId8"/>
    <p:sldId id="264" r:id="rId9"/>
    <p:sldId id="265" r:id="rId10"/>
    <p:sldId id="460" r:id="rId11"/>
    <p:sldId id="268" r:id="rId12"/>
    <p:sldId id="449" r:id="rId13"/>
    <p:sldId id="275" r:id="rId14"/>
    <p:sldId id="450" r:id="rId15"/>
    <p:sldId id="287" r:id="rId16"/>
    <p:sldId id="454" r:id="rId17"/>
    <p:sldId id="288" r:id="rId18"/>
    <p:sldId id="441" r:id="rId19"/>
    <p:sldId id="298" r:id="rId20"/>
    <p:sldId id="299" r:id="rId21"/>
    <p:sldId id="300" r:id="rId22"/>
    <p:sldId id="301" r:id="rId23"/>
    <p:sldId id="302" r:id="rId24"/>
    <p:sldId id="303" r:id="rId25"/>
    <p:sldId id="312" r:id="rId26"/>
    <p:sldId id="322" r:id="rId27"/>
    <p:sldId id="323" r:id="rId28"/>
    <p:sldId id="334" r:id="rId29"/>
    <p:sldId id="455" r:id="rId30"/>
    <p:sldId id="343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442" r:id="rId44"/>
    <p:sldId id="359" r:id="rId45"/>
    <p:sldId id="360" r:id="rId46"/>
    <p:sldId id="374" r:id="rId47"/>
    <p:sldId id="443" r:id="rId48"/>
    <p:sldId id="379" r:id="rId49"/>
    <p:sldId id="388" r:id="rId50"/>
    <p:sldId id="389" r:id="rId51"/>
    <p:sldId id="456" r:id="rId52"/>
    <p:sldId id="390" r:id="rId53"/>
    <p:sldId id="391" r:id="rId54"/>
    <p:sldId id="396" r:id="rId55"/>
    <p:sldId id="399" r:id="rId56"/>
    <p:sldId id="400" r:id="rId57"/>
    <p:sldId id="451" r:id="rId58"/>
    <p:sldId id="407" r:id="rId59"/>
    <p:sldId id="408" r:id="rId60"/>
    <p:sldId id="444" r:id="rId61"/>
    <p:sldId id="412" r:id="rId62"/>
    <p:sldId id="459" r:id="rId63"/>
    <p:sldId id="413" r:id="rId64"/>
    <p:sldId id="414" r:id="rId65"/>
    <p:sldId id="452" r:id="rId66"/>
    <p:sldId id="416" r:id="rId67"/>
    <p:sldId id="421" r:id="rId68"/>
    <p:sldId id="422" r:id="rId69"/>
    <p:sldId id="424" r:id="rId70"/>
    <p:sldId id="425" r:id="rId71"/>
    <p:sldId id="427" r:id="rId72"/>
    <p:sldId id="457" r:id="rId73"/>
    <p:sldId id="428" r:id="rId74"/>
    <p:sldId id="431" r:id="rId75"/>
    <p:sldId id="437" r:id="rId76"/>
    <p:sldId id="438" r:id="rId77"/>
    <p:sldId id="458" r:id="rId7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0066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3826" autoAdjust="0"/>
  </p:normalViewPr>
  <p:slideViewPr>
    <p:cSldViewPr snapToGrid="0">
      <p:cViewPr varScale="1">
        <p:scale>
          <a:sx n="83" d="100"/>
          <a:sy n="83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397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A5CCA-EA96-408B-8F43-CBFF76A1884C}" type="datetimeFigureOut">
              <a:rPr lang="zh-CN" altLang="en-US" smtClean="0"/>
              <a:t>2023/12/22 Friday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E4297-8841-4726-8C87-F59F27D033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77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8EB057-1963-43B5-AA64-0FD0F6971A19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2238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716C00-A400-419E-866A-2E73682CC585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32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00209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上次课提到</a:t>
            </a:r>
            <a:r>
              <a:rPr lang="en-US" altLang="zh-CN" dirty="0" smtClean="0"/>
              <a:t>Wounding healing and EMT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E4297-8841-4726-8C87-F59F27D033F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67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3E12A3-AB31-4B51-BB96-459237A03C05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29008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88EB20-4278-4FA2-A237-FF1F371EE8E2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90294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CEFBCA-849F-4C23-898C-E0E10CB6E9BD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81198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A92585-F832-4ACE-8C69-7D0FB1DC20B6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21826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C45301-A0F3-41CD-84EC-1955285B8E6C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6924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C196C0-10F7-4A7A-94A8-0754E1F8B55C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64859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5264B9-CC14-43C2-A3CB-8C3CA268447A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62604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510BA2-57EB-47D6-9580-6DF0C0C4D552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362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27505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4411B8-0041-445D-AEB7-12DE53CC33F0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43203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C00A4D-02BB-4F76-A4CD-4D16312A0DF6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73828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E37ED9-F05D-46ED-94EC-508912B6EA4B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细节仅供参考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5320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DEF1E5-368B-465E-AA1F-9D94F9DDCFE6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384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83268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F8EB5B-0A26-4338-920E-A4A33B10EBAD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10090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533CA4-62BE-440D-B5DE-A41C37D2DAF7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23272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571239-76E9-4230-B6C0-964DAF0BBE89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78803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E4DD-A360-4D23-BF74-E7145A91EBA1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390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76905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B5A045-9ABF-4E4E-9721-93C2040A6C37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39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776106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E66B5-2D30-4BA5-A766-B66DBD6FC0EB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4383236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44EC64-0F20-46EE-BA92-9AC33D9E92CA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393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3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63633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496969-153F-4B04-808F-1079F77839EA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224192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F8A02C-8772-4C1D-8F32-8BADAFC63615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394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911099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75367B-B3B6-46DA-A047-181F0CCD194D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39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510751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8FF839-E518-4D92-B054-F19E45893726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39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530299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95E4D0-2341-4D61-A9BB-52F893F05E06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39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94376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8791D7-C460-459D-9F91-01CCED9115FA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398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452663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312017-E870-4ADC-A53D-A711ECC76612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40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138507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55DD33-EFCF-429F-A5ED-A9ED49128BD7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416455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150946-79CC-4307-9FE9-AB11667429D7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415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co-expression of epithelial and mesenchymal proteins within a single cell would appear to serve as a fingerprint of its origin in a primary tumor in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it or its immediate precursors underwent a partial EMT under the direction of an unknown EMT-TF or set of EMT-TFs.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2624188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D159EC-5F48-47C2-86EF-7FD107959B1B}" type="slidenum">
              <a:rPr lang="en-US" altLang="zh-CN"/>
              <a:pPr/>
              <a:t>48</a:t>
            </a:fld>
            <a:endParaRPr lang="en-US" altLang="zh-CN"/>
          </a:p>
        </p:txBody>
      </p:sp>
      <p:sp>
        <p:nvSpPr>
          <p:cNvPr id="420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057538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A461BA-73AB-4D98-ACD8-4BB78C289C8D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430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11861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F3BF01-4D8D-4492-B025-CFD25A852914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565575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96855A-2CC3-4671-A1C7-74D2674220AB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831505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73F14B-EDEA-4F80-BA29-6E9C4206EF24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432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356033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70B89D-190B-4764-82CC-3A645A4E7AC5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005263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0E793F-B119-4DFF-86C6-865D18283FA5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438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8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216661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10AE18-5746-4A04-BEBE-4A8D5E181A48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441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1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926392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761AC4-A042-4D82-9908-C74A56196C05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细节仅供参考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8661502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7E180C-D58E-4A6A-98F0-3B45AAC471B6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44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乳腺癌淋巴结转移的示踪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345540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A22D1-42BB-491C-A48C-FF2167E86630}" type="slidenum">
              <a:rPr lang="en-US" altLang="zh-CN"/>
              <a:pPr/>
              <a:t>59</a:t>
            </a:fld>
            <a:endParaRPr lang="en-US" altLang="zh-CN"/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133291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199AC6-C0AD-4E80-83EC-7A803C3A5FE0}" type="slidenum">
              <a:rPr lang="en-US" altLang="zh-CN"/>
              <a:pPr/>
              <a:t>61</a:t>
            </a:fld>
            <a:endParaRPr lang="en-US" altLang="zh-CN"/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538244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30A55F-AC25-4E72-977C-D3BE75EFFB52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Breast cancer rarely metastasize into</a:t>
            </a:r>
            <a:r>
              <a:rPr lang="en-US" altLang="zh-CN" baseline="0" dirty="0" smtClean="0"/>
              <a:t> </a:t>
            </a:r>
            <a:r>
              <a:rPr lang="en-US" altLang="zh-CN" sz="1200" b="1" dirty="0" smtClean="0"/>
              <a:t>contralateral (</a:t>
            </a:r>
            <a:r>
              <a:rPr lang="zh-CN" altLang="en-US" sz="1200" b="1" dirty="0" smtClean="0"/>
              <a:t>对侧的</a:t>
            </a:r>
            <a:r>
              <a:rPr lang="en-US" altLang="zh-CN" sz="1200" b="1" dirty="0" smtClean="0"/>
              <a:t>) </a:t>
            </a:r>
            <a:r>
              <a:rPr lang="en-US" altLang="zh-CN" baseline="0" dirty="0" smtClean="0"/>
              <a:t>breast. 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96088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D7B62-4584-454A-91A4-2E76D1CA7206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466580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BA6B4A-BF93-4E1F-B41D-0BFB7812F3B8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456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447133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26E26D-6D6F-4A90-A56C-1D6C94717B80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458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655743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005157-701C-4EA4-A580-4936866C2D02}" type="slidenum">
              <a:rPr lang="en-US" altLang="zh-CN"/>
              <a:pPr/>
              <a:t>67</a:t>
            </a:fld>
            <a:endParaRPr lang="en-US" altLang="zh-CN"/>
          </a:p>
        </p:txBody>
      </p:sp>
      <p:sp>
        <p:nvSpPr>
          <p:cNvPr id="46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195456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A2A015-F638-4703-90C6-EDAD365B616B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032499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7E98AC-9A9A-4EEC-B830-204C2919F63B}" type="slidenum">
              <a:rPr lang="en-US" altLang="zh-CN"/>
              <a:pPr/>
              <a:t>69</a:t>
            </a:fld>
            <a:endParaRPr lang="en-US" altLang="zh-CN"/>
          </a:p>
        </p:txBody>
      </p:sp>
      <p:sp>
        <p:nvSpPr>
          <p:cNvPr id="46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551950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DBDF54-DD13-44DE-BE04-88E86C1E37EA}" type="slidenum">
              <a:rPr lang="en-US" altLang="zh-CN"/>
              <a:pPr/>
              <a:t>70</a:t>
            </a:fld>
            <a:endParaRPr lang="en-US" altLang="zh-CN"/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具体机制仅供参考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810016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0A7375-5700-467D-879F-146E2EE31B73}" type="slidenum">
              <a:rPr lang="en-US" altLang="zh-CN"/>
              <a:pPr/>
              <a:t>71</a:t>
            </a:fld>
            <a:endParaRPr lang="en-US" altLang="zh-CN"/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521985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AFED0F-2770-49D0-9586-4EB0D2BF760F}" type="slidenum">
              <a:rPr lang="en-US" altLang="zh-CN"/>
              <a:pPr/>
              <a:t>73</a:t>
            </a:fld>
            <a:endParaRPr lang="en-US" altLang="zh-CN"/>
          </a:p>
        </p:txBody>
      </p:sp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664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B21DC3-7BBB-48EC-9E64-8FA1036CCBA1}" type="slidenum">
              <a:rPr lang="en-US" altLang="zh-CN"/>
              <a:pPr/>
              <a:t>74</a:t>
            </a:fld>
            <a:endParaRPr lang="en-US" altLang="zh-CN"/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386712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4DF12E-B475-42E6-8420-8DD16B709177}" type="slidenum">
              <a:rPr lang="en-US" altLang="zh-CN"/>
              <a:pPr/>
              <a:t>75</a:t>
            </a:fld>
            <a:endParaRPr lang="en-US" altLang="zh-CN"/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50014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BAB21A-8FDA-4B0A-8FE4-48C47BC2F254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358884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92F474-338D-43F9-B845-D3882C0D0C4A}" type="slidenum">
              <a:rPr lang="en-US" altLang="zh-CN"/>
              <a:pPr/>
              <a:t>76</a:t>
            </a:fld>
            <a:endParaRPr lang="en-US" altLang="zh-CN"/>
          </a:p>
        </p:txBody>
      </p:sp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93426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BAB21A-8FDA-4B0A-8FE4-48C47BC2F254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79568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0CCDB6-AEB1-4462-B204-36FD876B6842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12420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D73067-70AC-4249-A915-421907A528BC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43911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A2FF3-9C2C-4360-A823-19AE9768C55B}" type="datetimeFigureOut">
              <a:rPr lang="zh-CN" altLang="en-US" smtClean="0"/>
              <a:t>2023/12/22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21AC-9D26-48C8-9C2A-576A5EEACC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3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A2FF3-9C2C-4360-A823-19AE9768C55B}" type="datetimeFigureOut">
              <a:rPr lang="zh-CN" altLang="en-US" smtClean="0"/>
              <a:t>2023/12/22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21AC-9D26-48C8-9C2A-576A5EEACC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61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A2FF3-9C2C-4360-A823-19AE9768C55B}" type="datetimeFigureOut">
              <a:rPr lang="zh-CN" altLang="en-US" smtClean="0"/>
              <a:t>2023/12/22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21AC-9D26-48C8-9C2A-576A5EEACC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02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A2FF3-9C2C-4360-A823-19AE9768C55B}" type="datetimeFigureOut">
              <a:rPr lang="zh-CN" altLang="en-US" smtClean="0"/>
              <a:t>2023/12/22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21AC-9D26-48C8-9C2A-576A5EEACC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39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A2FF3-9C2C-4360-A823-19AE9768C55B}" type="datetimeFigureOut">
              <a:rPr lang="zh-CN" altLang="en-US" smtClean="0"/>
              <a:t>2023/12/22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21AC-9D26-48C8-9C2A-576A5EEACC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53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A2FF3-9C2C-4360-A823-19AE9768C55B}" type="datetimeFigureOut">
              <a:rPr lang="zh-CN" altLang="en-US" smtClean="0"/>
              <a:t>2023/12/22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21AC-9D26-48C8-9C2A-576A5EEACC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206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A2FF3-9C2C-4360-A823-19AE9768C55B}" type="datetimeFigureOut">
              <a:rPr lang="zh-CN" altLang="en-US" smtClean="0"/>
              <a:t>2023/12/22 Friday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21AC-9D26-48C8-9C2A-576A5EEACC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740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A2FF3-9C2C-4360-A823-19AE9768C55B}" type="datetimeFigureOut">
              <a:rPr lang="zh-CN" altLang="en-US" smtClean="0"/>
              <a:t>2023/12/22 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21AC-9D26-48C8-9C2A-576A5EEACC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328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A2FF3-9C2C-4360-A823-19AE9768C55B}" type="datetimeFigureOut">
              <a:rPr lang="zh-CN" altLang="en-US" smtClean="0"/>
              <a:t>2023/12/22 Friday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21AC-9D26-48C8-9C2A-576A5EEACC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60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A2FF3-9C2C-4360-A823-19AE9768C55B}" type="datetimeFigureOut">
              <a:rPr lang="zh-CN" altLang="en-US" smtClean="0"/>
              <a:t>2023/12/22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21AC-9D26-48C8-9C2A-576A5EEACC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69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A2FF3-9C2C-4360-A823-19AE9768C55B}" type="datetimeFigureOut">
              <a:rPr lang="zh-CN" altLang="en-US" smtClean="0"/>
              <a:t>2023/12/22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21AC-9D26-48C8-9C2A-576A5EEACC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4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A2FF3-9C2C-4360-A823-19AE9768C55B}" type="datetimeFigureOut">
              <a:rPr lang="zh-CN" altLang="en-US" smtClean="0"/>
              <a:t>2023/12/22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821AC-9D26-48C8-9C2A-576A5EEACC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12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0308" y="1158635"/>
            <a:ext cx="10772384" cy="2143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3600" b="1" i="0" u="none" strike="noStrike" baseline="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Chapter 14</a:t>
            </a:r>
          </a:p>
          <a:p>
            <a:pPr algn="ctr">
              <a:lnSpc>
                <a:spcPct val="200000"/>
              </a:lnSpc>
            </a:pPr>
            <a:r>
              <a:rPr lang="en-US" altLang="zh-CN" sz="3600" b="1" i="0" u="none" strike="noStrike" baseline="0" dirty="0" smtClean="0">
                <a:solidFill>
                  <a:srgbClr val="1271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Moving Out: Invasion</a:t>
            </a:r>
            <a:r>
              <a:rPr lang="zh-CN" altLang="en-US" sz="3600" b="1" i="0" u="none" strike="noStrike" baseline="0" dirty="0" smtClean="0">
                <a:solidFill>
                  <a:srgbClr val="1271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（</a:t>
            </a:r>
            <a:r>
              <a:rPr lang="zh-CN" altLang="en-US" sz="36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侵袭</a:t>
            </a:r>
            <a:r>
              <a:rPr lang="zh-CN" altLang="en-US" sz="3600" b="1" i="0" u="none" strike="noStrike" baseline="0" dirty="0" smtClean="0">
                <a:solidFill>
                  <a:srgbClr val="1271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）</a:t>
            </a:r>
            <a:r>
              <a:rPr lang="en-US" altLang="zh-CN" sz="3600" b="1" i="0" u="none" strike="noStrike" baseline="0" dirty="0" smtClean="0">
                <a:solidFill>
                  <a:srgbClr val="1271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and Metastasis</a:t>
            </a:r>
            <a:r>
              <a:rPr lang="zh-CN" altLang="en-US" sz="3600" b="1" i="0" u="none" strike="noStrike" baseline="0" dirty="0" smtClean="0">
                <a:solidFill>
                  <a:srgbClr val="1271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（</a:t>
            </a:r>
            <a:r>
              <a:rPr lang="zh-CN" altLang="en-US" sz="36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转移</a:t>
            </a:r>
            <a:r>
              <a:rPr lang="zh-CN" altLang="en-US" sz="3600" b="1" i="0" u="none" strike="noStrike" baseline="0" dirty="0" smtClean="0">
                <a:solidFill>
                  <a:srgbClr val="1271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）</a:t>
            </a:r>
            <a:endParaRPr lang="zh-CN" altLang="en-US" sz="3600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7700" y="4592855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Dec 22, 2023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45193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13374" y="409313"/>
            <a:ext cx="70086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1271FF"/>
                </a:solidFill>
                <a:latin typeface="FrutigerLTStd-Bold"/>
              </a:rPr>
              <a:t>Figure 14.5 </a:t>
            </a:r>
            <a:r>
              <a:rPr lang="en-US" altLang="zh-CN" sz="3200" b="1" dirty="0">
                <a:solidFill>
                  <a:srgbClr val="000000"/>
                </a:solidFill>
                <a:latin typeface="FrutigerLTStd-Bold"/>
              </a:rPr>
              <a:t>Patterns of invasion </a:t>
            </a:r>
            <a:endParaRPr lang="zh-CN" altLang="en-US" sz="3200" dirty="0"/>
          </a:p>
        </p:txBody>
      </p:sp>
      <p:pic>
        <p:nvPicPr>
          <p:cNvPr id="5" name="Picture 2" descr="figure_14_05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082" y="1984398"/>
            <a:ext cx="5092700" cy="3943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37747" y="2755129"/>
            <a:ext cx="50984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(A) These invasive </a:t>
            </a:r>
            <a:r>
              <a:rPr lang="en-US" altLang="zh-CN" dirty="0" smtClean="0">
                <a:latin typeface="FrutigerLTStd-Light"/>
              </a:rPr>
              <a:t>lobular mammary </a:t>
            </a:r>
            <a:r>
              <a:rPr lang="en-US" altLang="zh-CN" dirty="0">
                <a:latin typeface="FrutigerLTStd-Light"/>
              </a:rPr>
              <a:t>carcinoma cells (</a:t>
            </a:r>
            <a:r>
              <a:rPr lang="en-US" altLang="zh-CN" i="1" dirty="0">
                <a:latin typeface="FrutigerLTStd-LightItalic"/>
              </a:rPr>
              <a:t>brown</a:t>
            </a:r>
            <a:r>
              <a:rPr lang="en-US" altLang="zh-CN" dirty="0">
                <a:latin typeface="FrutigerLTStd-Light"/>
              </a:rPr>
              <a:t>) have left the primary </a:t>
            </a:r>
            <a:r>
              <a:rPr lang="en-US" altLang="zh-CN" dirty="0" smtClean="0">
                <a:latin typeface="FrutigerLTStd-Light"/>
              </a:rPr>
              <a:t>tumor (</a:t>
            </a:r>
            <a:r>
              <a:rPr lang="en-US" altLang="zh-CN" i="1" dirty="0" smtClean="0">
                <a:latin typeface="FrutigerLTStd-LightItalic"/>
              </a:rPr>
              <a:t>not </a:t>
            </a:r>
            <a:r>
              <a:rPr lang="en-US" altLang="zh-CN" i="1" dirty="0">
                <a:latin typeface="FrutigerLTStd-LightItalic"/>
              </a:rPr>
              <a:t>shown to the left</a:t>
            </a:r>
            <a:r>
              <a:rPr lang="en-US" altLang="zh-CN" dirty="0">
                <a:latin typeface="FrutigerLTStd-Light"/>
              </a:rPr>
              <a:t>) and are proceeding rightward, </a:t>
            </a:r>
            <a:r>
              <a:rPr lang="en-US" altLang="zh-CN" sz="2000" b="1" dirty="0" smtClean="0">
                <a:solidFill>
                  <a:srgbClr val="FF0000"/>
                </a:solidFill>
                <a:latin typeface="FrutigerLTStd-Light"/>
              </a:rPr>
              <a:t>one-by-one in </a:t>
            </a:r>
            <a:r>
              <a:rPr lang="en-US" altLang="zh-CN" sz="2000" b="1" dirty="0">
                <a:solidFill>
                  <a:srgbClr val="FF0000"/>
                </a:solidFill>
                <a:latin typeface="FrutigerLTStd-Light"/>
              </a:rPr>
              <a:t>single file</a:t>
            </a:r>
            <a:r>
              <a:rPr lang="en-US" altLang="zh-CN" dirty="0">
                <a:latin typeface="FrutigerLTStd-Light"/>
              </a:rPr>
              <a:t>, through channels they have carved in the </a:t>
            </a:r>
            <a:r>
              <a:rPr lang="en-US" altLang="zh-CN" dirty="0" smtClean="0">
                <a:latin typeface="FrutigerLTStd-Light"/>
              </a:rPr>
              <a:t>adjacent </a:t>
            </a:r>
            <a:r>
              <a:rPr lang="en-US" altLang="zh-CN" dirty="0" err="1" smtClean="0">
                <a:latin typeface="FrutigerLTStd-Light"/>
              </a:rPr>
              <a:t>stroma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(</a:t>
            </a:r>
            <a:r>
              <a:rPr lang="en-US" altLang="zh-CN" i="1" dirty="0">
                <a:latin typeface="FrutigerLTStd-LightItalic"/>
              </a:rPr>
              <a:t>white, gray</a:t>
            </a:r>
            <a:r>
              <a:rPr lang="en-US" altLang="zh-CN" dirty="0">
                <a:latin typeface="FrutigerLTStd-Light"/>
              </a:rPr>
              <a:t>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421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figure_14_05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73" y="1959789"/>
            <a:ext cx="5361438" cy="3672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9411" y="1938866"/>
            <a:ext cx="616094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(B) Far more typical is the coordinated invasion of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 phalanx of carcinoma cells, often termed </a:t>
            </a:r>
            <a:r>
              <a:rPr lang="en-US" altLang="zh-CN" sz="2000" b="1" dirty="0">
                <a:solidFill>
                  <a:srgbClr val="FF0000"/>
                </a:solidFill>
                <a:latin typeface="FrutigerLTStd-Light"/>
              </a:rPr>
              <a:t>“collective” </a:t>
            </a:r>
            <a:r>
              <a:rPr lang="en-US" altLang="zh-CN" sz="2000" b="1" dirty="0" smtClean="0">
                <a:solidFill>
                  <a:srgbClr val="FF0000"/>
                </a:solidFill>
                <a:latin typeface="FrutigerLTStd-Light"/>
              </a:rPr>
              <a:t>invasion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. In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this squamous cell carcinoma of the cervix, a tongue of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many hundreds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of cancer cells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pink, brown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has breached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basement membrane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and is invading the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stroma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. The latter is characterized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by both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fibroblasts and inflammatory cells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dark green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).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basement membrane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is the dark brown, horizontal line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pink arrows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that separates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bulk of the carcinoma cells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above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from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stromal cells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below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and is uninterrupted except for a capillary and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tongue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of invasive cancer cells.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2313374" y="409313"/>
            <a:ext cx="70086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1271FF"/>
                </a:solidFill>
                <a:latin typeface="FrutigerLTStd-Bold"/>
              </a:rPr>
              <a:t>Figure 14.5 </a:t>
            </a:r>
            <a:r>
              <a:rPr lang="en-US" altLang="zh-CN" sz="3200" b="1" dirty="0">
                <a:solidFill>
                  <a:srgbClr val="000000"/>
                </a:solidFill>
                <a:latin typeface="FrutigerLTStd-Bold"/>
              </a:rPr>
              <a:t>Patterns of invasion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13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28928" y="2383227"/>
            <a:ext cx="950671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The process of </a:t>
            </a:r>
            <a:r>
              <a:rPr lang="en-US" altLang="zh-CN" dirty="0" err="1" smtClean="0">
                <a:solidFill>
                  <a:srgbClr val="000000"/>
                </a:solidFill>
                <a:latin typeface="UtopiaStd-Regular"/>
              </a:rPr>
              <a:t>intravasation</a:t>
            </a:r>
            <a:r>
              <a:rPr lang="zh-CN" altLang="en-US" dirty="0" smtClean="0">
                <a:solidFill>
                  <a:srgbClr val="000000"/>
                </a:solidFill>
                <a:latin typeface="UtopiaStd-Regular"/>
              </a:rPr>
              <a:t>（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渗入血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管</a:t>
            </a:r>
            <a:r>
              <a:rPr lang="zh-CN" altLang="en-US" dirty="0" smtClean="0">
                <a:solidFill>
                  <a:srgbClr val="000000"/>
                </a:solidFill>
                <a:latin typeface="UtopiaStd-Regular"/>
              </a:rPr>
              <a:t>）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is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less well studied. Initial studies indicate that in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many breast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cancers, and possibly in other carcinomas as well, a triad of three distinct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cell types—carcinoma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cells, macrophages, and endothelial cells—assembles to enable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the cancer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cells to invade through the endothelial walls into the </a:t>
            </a:r>
            <a:r>
              <a:rPr lang="en-US" altLang="zh-CN" dirty="0" err="1">
                <a:solidFill>
                  <a:srgbClr val="000000"/>
                </a:solidFill>
                <a:latin typeface="UtopiaStd-Regular"/>
              </a:rPr>
              <a:t>lumina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 of capillaries (</a:t>
            </a:r>
            <a:r>
              <a:rPr lang="en-US" altLang="zh-CN" dirty="0" smtClean="0">
                <a:solidFill>
                  <a:srgbClr val="1271FF"/>
                </a:solidFill>
                <a:latin typeface="UtopiaStd-Semibold"/>
              </a:rPr>
              <a:t>Figure 14.7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1871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 descr="figure_14_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9" y="1746783"/>
            <a:ext cx="7114031" cy="3811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555992" y="292573"/>
            <a:ext cx="452628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Like local</a:t>
            </a:r>
            <a:r>
              <a:rPr lang="zh-CN" altLang="en-US" sz="1600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invasion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, the process of </a:t>
            </a:r>
            <a:r>
              <a:rPr lang="en-US" altLang="zh-CN" sz="1600" dirty="0" err="1" smtClean="0">
                <a:solidFill>
                  <a:srgbClr val="000000"/>
                </a:solidFill>
                <a:latin typeface="FrutigerLTStd-Light"/>
              </a:rPr>
              <a:t>intravasation</a:t>
            </a:r>
            <a:r>
              <a:rPr lang="zh-CN" altLang="en-US" sz="1600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by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carcinoma cells often—and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perhaps</a:t>
            </a:r>
            <a:r>
              <a:rPr lang="zh-CN" altLang="en-US" sz="1600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always—requires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help from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stromal</a:t>
            </a:r>
            <a:r>
              <a:rPr lang="zh-CN" altLang="en-US" sz="1600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cells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, in this case macrophages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.</a:t>
            </a:r>
            <a:r>
              <a:rPr lang="zh-CN" altLang="en-US" sz="1600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A) Detailed investigation of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carcinomas,</a:t>
            </a:r>
            <a:r>
              <a:rPr lang="zh-CN" altLang="en-US" sz="1600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in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both laboratory animal models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and</a:t>
            </a:r>
            <a:r>
              <a:rPr lang="zh-CN" altLang="en-US" sz="1600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human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tumors, </a:t>
            </a:r>
            <a:r>
              <a:rPr lang="en-US" altLang="zh-CN" sz="1600" dirty="0">
                <a:solidFill>
                  <a:srgbClr val="FF0000"/>
                </a:solidFill>
                <a:latin typeface="FrutigerLTStd-Light"/>
              </a:rPr>
              <a:t>reveals triads (</a:t>
            </a:r>
            <a:r>
              <a:rPr lang="en-US" altLang="zh-CN" sz="1600" i="1" dirty="0" smtClean="0">
                <a:solidFill>
                  <a:srgbClr val="FF0000"/>
                </a:solidFill>
                <a:latin typeface="FrutigerLTStd-LightItalic"/>
              </a:rPr>
              <a:t>ovals</a:t>
            </a:r>
            <a:r>
              <a:rPr lang="en-US" altLang="zh-CN" sz="1600" dirty="0" smtClean="0">
                <a:solidFill>
                  <a:srgbClr val="FF0000"/>
                </a:solidFill>
                <a:latin typeface="FrutigerLTStd-Light"/>
              </a:rPr>
              <a:t>)</a:t>
            </a:r>
            <a:r>
              <a:rPr lang="zh-CN" altLang="en-US" sz="1600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FrutigerLTStd-Light"/>
              </a:rPr>
              <a:t>of </a:t>
            </a:r>
            <a:r>
              <a:rPr lang="en-US" altLang="zh-CN" sz="1600" dirty="0">
                <a:solidFill>
                  <a:srgbClr val="FF0000"/>
                </a:solidFill>
                <a:latin typeface="FrutigerLTStd-Light"/>
              </a:rPr>
              <a:t>carcinoma cells, macrophages, </a:t>
            </a:r>
            <a:r>
              <a:rPr lang="en-US" altLang="zh-CN" sz="1600" dirty="0" smtClean="0">
                <a:solidFill>
                  <a:srgbClr val="FF0000"/>
                </a:solidFill>
                <a:latin typeface="FrutigerLTStd-Light"/>
              </a:rPr>
              <a:t>and</a:t>
            </a:r>
            <a:r>
              <a:rPr lang="zh-CN" altLang="en-US" sz="1600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FrutigerLTStd-Light"/>
              </a:rPr>
              <a:t>endothelial </a:t>
            </a:r>
            <a:r>
              <a:rPr lang="en-US" altLang="zh-CN" sz="1600" dirty="0">
                <a:solidFill>
                  <a:srgbClr val="FF0000"/>
                </a:solidFill>
                <a:latin typeface="FrutigerLTStd-Light"/>
              </a:rPr>
              <a:t>cells (sometimes </a:t>
            </a:r>
            <a:r>
              <a:rPr lang="en-US" altLang="zh-CN" sz="1600" dirty="0" smtClean="0">
                <a:solidFill>
                  <a:srgbClr val="FF0000"/>
                </a:solidFill>
                <a:latin typeface="FrutigerLTStd-Light"/>
              </a:rPr>
              <a:t>termed</a:t>
            </a:r>
            <a:r>
              <a:rPr lang="zh-CN" altLang="en-US" sz="1600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FrutigerLTStd-Light"/>
              </a:rPr>
              <a:t>TMEM</a:t>
            </a:r>
            <a:r>
              <a:rPr lang="en-US" altLang="zh-CN" sz="1600" dirty="0">
                <a:solidFill>
                  <a:srgbClr val="FF0000"/>
                </a:solidFill>
                <a:latin typeface="FrutigerLTStd-Light"/>
              </a:rPr>
              <a:t>, for tumor </a:t>
            </a:r>
            <a:r>
              <a:rPr lang="en-US" altLang="zh-CN" sz="1600" dirty="0" smtClean="0">
                <a:solidFill>
                  <a:srgbClr val="FF0000"/>
                </a:solidFill>
                <a:latin typeface="FrutigerLTStd-Light"/>
              </a:rPr>
              <a:t>microenvironment</a:t>
            </a:r>
            <a:r>
              <a:rPr lang="zh-CN" altLang="en-US" sz="1600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FrutigerLTStd-Light"/>
              </a:rPr>
              <a:t>of </a:t>
            </a:r>
            <a:r>
              <a:rPr lang="en-US" altLang="zh-CN" sz="1600" dirty="0">
                <a:solidFill>
                  <a:srgbClr val="FF0000"/>
                </a:solidFill>
                <a:latin typeface="FrutigerLTStd-Light"/>
              </a:rPr>
              <a:t>metastasis).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The macrophages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help</a:t>
            </a:r>
            <a:r>
              <a:rPr lang="zh-CN" altLang="en-US" sz="1600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the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carcinoma cells to </a:t>
            </a:r>
            <a:r>
              <a:rPr lang="en-US" altLang="zh-CN" sz="1600" dirty="0" err="1" smtClean="0">
                <a:solidFill>
                  <a:srgbClr val="000000"/>
                </a:solidFill>
                <a:latin typeface="FrutigerLTStd-Light"/>
              </a:rPr>
              <a:t>intravasate</a:t>
            </a:r>
            <a:r>
              <a:rPr lang="zh-CN" altLang="en-US" sz="1600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through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the capillary wall formed by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the</a:t>
            </a:r>
            <a:r>
              <a:rPr lang="zh-CN" altLang="en-US" sz="1600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endothelial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cells. A triad is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registered</a:t>
            </a:r>
            <a:r>
              <a:rPr lang="zh-CN" altLang="en-US" sz="1600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only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if all three cellular components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are</a:t>
            </a:r>
            <a:r>
              <a:rPr lang="zh-CN" altLang="en-US" sz="1600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directly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apposed and if the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carcinoma</a:t>
            </a:r>
            <a:r>
              <a:rPr lang="zh-CN" altLang="en-US" sz="1600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cells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express significant levels of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the</a:t>
            </a:r>
            <a:r>
              <a:rPr lang="zh-CN" altLang="en-US" sz="1600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Mena actin-cytoskeleton–regulating</a:t>
            </a:r>
            <a:r>
              <a:rPr lang="zh-CN" altLang="en-US" sz="1600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protein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that is associated with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cell</a:t>
            </a:r>
            <a:r>
              <a:rPr lang="zh-CN" altLang="en-US" sz="1600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motility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, seen here as a </a:t>
            </a:r>
            <a:r>
              <a:rPr lang="en-US" altLang="zh-CN" sz="1600" i="1" dirty="0">
                <a:solidFill>
                  <a:srgbClr val="000000"/>
                </a:solidFill>
                <a:latin typeface="FrutigerLTStd-LightItalic"/>
              </a:rPr>
              <a:t>red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stain.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(B) While two human carcinomas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may</a:t>
            </a:r>
            <a:r>
              <a:rPr lang="zh-CN" altLang="en-US" sz="1600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have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a very similar </a:t>
            </a:r>
            <a:r>
              <a:rPr lang="en-US" altLang="zh-CN" sz="1600" dirty="0" err="1" smtClean="0">
                <a:solidFill>
                  <a:srgbClr val="000000"/>
                </a:solidFill>
                <a:latin typeface="FrutigerLTStd-Light"/>
              </a:rPr>
              <a:t>histopathological</a:t>
            </a:r>
            <a:r>
              <a:rPr lang="zh-CN" altLang="en-US" sz="1600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appearance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, </a:t>
            </a:r>
            <a:r>
              <a:rPr lang="en-US" altLang="zh-CN" sz="1600" dirty="0">
                <a:solidFill>
                  <a:srgbClr val="FF0000"/>
                </a:solidFill>
                <a:latin typeface="FrutigerLTStd-Light"/>
              </a:rPr>
              <a:t>the counting of the </a:t>
            </a:r>
            <a:r>
              <a:rPr lang="en-US" altLang="zh-CN" sz="1600" dirty="0" smtClean="0">
                <a:solidFill>
                  <a:srgbClr val="FF0000"/>
                </a:solidFill>
                <a:latin typeface="FrutigerLTStd-Light"/>
              </a:rPr>
              <a:t>density</a:t>
            </a:r>
            <a:r>
              <a:rPr lang="zh-CN" altLang="en-US" sz="1600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FrutigerLTStd-Light"/>
              </a:rPr>
              <a:t>of </a:t>
            </a:r>
            <a:r>
              <a:rPr lang="en-US" altLang="zh-CN" sz="1600" dirty="0">
                <a:solidFill>
                  <a:srgbClr val="FF0000"/>
                </a:solidFill>
                <a:latin typeface="FrutigerLTStd-Light"/>
              </a:rPr>
              <a:t>TMEM triads (</a:t>
            </a:r>
            <a:r>
              <a:rPr lang="en-US" altLang="zh-CN" sz="1600" i="1" dirty="0">
                <a:solidFill>
                  <a:srgbClr val="FF0000"/>
                </a:solidFill>
                <a:latin typeface="FrutigerLTStd-LightItalic"/>
              </a:rPr>
              <a:t>circles</a:t>
            </a:r>
            <a:r>
              <a:rPr lang="en-US" altLang="zh-CN" sz="1600" dirty="0">
                <a:solidFill>
                  <a:srgbClr val="FF0000"/>
                </a:solidFill>
                <a:latin typeface="FrutigerLTStd-Light"/>
              </a:rPr>
              <a:t>) within </a:t>
            </a:r>
            <a:r>
              <a:rPr lang="en-US" altLang="zh-CN" sz="1600" dirty="0" smtClean="0">
                <a:solidFill>
                  <a:srgbClr val="FF0000"/>
                </a:solidFill>
                <a:latin typeface="FrutigerLTStd-Light"/>
              </a:rPr>
              <a:t>sections</a:t>
            </a:r>
            <a:r>
              <a:rPr lang="zh-CN" altLang="en-US" sz="1600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FrutigerLTStd-Light"/>
              </a:rPr>
              <a:t>of </a:t>
            </a:r>
            <a:r>
              <a:rPr lang="en-US" altLang="zh-CN" sz="1600" dirty="0">
                <a:solidFill>
                  <a:srgbClr val="FF0000"/>
                </a:solidFill>
                <a:latin typeface="FrutigerLTStd-Light"/>
              </a:rPr>
              <a:t>these tumors generates a highly </a:t>
            </a:r>
            <a:r>
              <a:rPr lang="en-US" altLang="zh-CN" sz="1600" dirty="0" smtClean="0">
                <a:solidFill>
                  <a:srgbClr val="FF0000"/>
                </a:solidFill>
                <a:latin typeface="FrutigerLTStd-Light"/>
              </a:rPr>
              <a:t>useful</a:t>
            </a:r>
            <a:r>
              <a:rPr lang="zh-CN" altLang="en-US" sz="1600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FrutigerLTStd-Light"/>
              </a:rPr>
              <a:t>prognostic </a:t>
            </a:r>
            <a:r>
              <a:rPr lang="en-US" altLang="zh-CN" sz="1600" dirty="0">
                <a:solidFill>
                  <a:srgbClr val="FF0000"/>
                </a:solidFill>
                <a:latin typeface="FrutigerLTStd-Light"/>
              </a:rPr>
              <a:t>marker of metastasis.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4651" y="403594"/>
            <a:ext cx="62620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271FF"/>
                </a:solidFill>
                <a:latin typeface="FrutigerLTStd-Bold"/>
              </a:rPr>
              <a:t>Figure 14.7 </a:t>
            </a:r>
            <a:r>
              <a:rPr lang="en-US" altLang="zh-CN" sz="3600" b="1" dirty="0" err="1" smtClean="0">
                <a:solidFill>
                  <a:srgbClr val="000000"/>
                </a:solidFill>
                <a:latin typeface="FrutigerLTStd-Bold"/>
              </a:rPr>
              <a:t>Intravasation</a:t>
            </a:r>
            <a:r>
              <a:rPr lang="zh-CN" altLang="en-US" sz="3600" dirty="0">
                <a:solidFill>
                  <a:srgbClr val="000000"/>
                </a:solidFill>
                <a:latin typeface="UtopiaStd-Regular"/>
              </a:rPr>
              <a:t> （</a:t>
            </a:r>
            <a:r>
              <a:rPr lang="zh-CN" altLang="en-US" sz="3600" dirty="0">
                <a:solidFill>
                  <a:srgbClr val="333333"/>
                </a:solidFill>
                <a:latin typeface="arial" panose="020B0604020202020204" pitchFamily="34" charset="0"/>
              </a:rPr>
              <a:t>渗入血管</a:t>
            </a:r>
            <a:r>
              <a:rPr lang="zh-CN" altLang="en-US" sz="3600" dirty="0">
                <a:solidFill>
                  <a:srgbClr val="000000"/>
                </a:solidFill>
                <a:latin typeface="UtopiaStd-Regular"/>
              </a:rPr>
              <a:t>）</a:t>
            </a:r>
            <a:r>
              <a:rPr lang="en-US" altLang="zh-CN" sz="36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4837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48384" y="2577930"/>
            <a:ext cx="89306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UtopiaStd-Regular"/>
              </a:rPr>
              <a:t>Nonetheless, we still have an incomplete understanding of the lives of cancer </a:t>
            </a:r>
            <a:r>
              <a:rPr lang="en-US" altLang="zh-CN" dirty="0" smtClean="0">
                <a:latin typeface="UtopiaStd-Regular"/>
              </a:rPr>
              <a:t>cells</a:t>
            </a:r>
            <a:r>
              <a:rPr lang="zh-CN" altLang="en-US" dirty="0" smtClean="0">
                <a:latin typeface="UtopiaStd-Regular"/>
              </a:rPr>
              <a:t> </a:t>
            </a:r>
            <a:r>
              <a:rPr lang="en-US" altLang="zh-CN" dirty="0" smtClean="0">
                <a:latin typeface="UtopiaStd-Regular"/>
              </a:rPr>
              <a:t>in </a:t>
            </a:r>
            <a:r>
              <a:rPr lang="en-US" altLang="zh-CN" dirty="0">
                <a:latin typeface="UtopiaStd-Regular"/>
              </a:rPr>
              <a:t>the general circulation, which represents the main route of dissemination </a:t>
            </a:r>
            <a:r>
              <a:rPr lang="en-US" altLang="zh-CN" dirty="0" smtClean="0">
                <a:latin typeface="UtopiaStd-Regular"/>
              </a:rPr>
              <a:t>leading</a:t>
            </a:r>
            <a:r>
              <a:rPr lang="zh-CN" altLang="en-US" dirty="0" smtClean="0">
                <a:latin typeface="UtopiaStd-Regular"/>
              </a:rPr>
              <a:t> </a:t>
            </a:r>
            <a:r>
              <a:rPr lang="en-US" altLang="zh-CN" dirty="0" smtClean="0">
                <a:latin typeface="UtopiaStd-Regular"/>
              </a:rPr>
              <a:t>clinically </a:t>
            </a:r>
            <a:r>
              <a:rPr lang="en-US" altLang="zh-CN" dirty="0">
                <a:latin typeface="UtopiaStd-Regular"/>
              </a:rPr>
              <a:t>to metastatic relapse. These </a:t>
            </a:r>
            <a:r>
              <a:rPr lang="en-US" altLang="zh-CN" sz="2400" b="1" u="sng" dirty="0">
                <a:solidFill>
                  <a:srgbClr val="FF0000"/>
                </a:solidFill>
                <a:latin typeface="UtopiaStd-Regular"/>
              </a:rPr>
              <a:t>circulating tumor cells</a:t>
            </a:r>
            <a:r>
              <a:rPr lang="en-US" altLang="zh-CN" dirty="0">
                <a:latin typeface="UtopiaStd-Regular"/>
              </a:rPr>
              <a:t> (CTCs) have been </a:t>
            </a:r>
            <a:r>
              <a:rPr lang="en-US" altLang="zh-CN" dirty="0" smtClean="0">
                <a:latin typeface="UtopiaStd-Regular"/>
              </a:rPr>
              <a:t>the</a:t>
            </a:r>
            <a:r>
              <a:rPr lang="zh-CN" altLang="en-US" dirty="0" smtClean="0">
                <a:latin typeface="UtopiaStd-Regular"/>
              </a:rPr>
              <a:t> </a:t>
            </a:r>
            <a:r>
              <a:rPr lang="en-US" altLang="zh-CN" dirty="0" smtClean="0">
                <a:latin typeface="UtopiaStd-Regular"/>
              </a:rPr>
              <a:t>objects </a:t>
            </a:r>
            <a:r>
              <a:rPr lang="en-US" altLang="zh-CN" dirty="0">
                <a:latin typeface="UtopiaStd-Regular"/>
              </a:rPr>
              <a:t>of intensive investigation in recent years.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1932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figure_14_0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437" y="1012663"/>
            <a:ext cx="8524875" cy="396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21497" y="181666"/>
            <a:ext cx="81003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14.9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Lodging and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extravasation</a:t>
            </a:r>
            <a:r>
              <a:rPr lang="zh-CN" altLang="en-US" sz="2400" b="1" dirty="0" smtClean="0">
                <a:solidFill>
                  <a:srgbClr val="000000"/>
                </a:solidFill>
                <a:latin typeface="FrutigerLTStd-Bold"/>
              </a:rPr>
              <a:t>（溢出血管）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of circulating tumor cells</a:t>
            </a:r>
            <a:endParaRPr lang="zh-CN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39496" y="4986053"/>
            <a:ext cx="1130249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FrutigerLTStd-Light"/>
              </a:rPr>
              <a:t>(D) </a:t>
            </a:r>
            <a:r>
              <a:rPr lang="en-US" altLang="zh-CN" sz="1400" dirty="0" smtClean="0">
                <a:latin typeface="FrutigerLTStd-Light"/>
              </a:rPr>
              <a:t>Electron-microscopic</a:t>
            </a:r>
            <a:r>
              <a:rPr lang="zh-CN" altLang="en-US" sz="1400" dirty="0" smtClean="0">
                <a:latin typeface="FrutigerLTStd-Light"/>
              </a:rPr>
              <a:t> </a:t>
            </a:r>
            <a:r>
              <a:rPr lang="en-US" altLang="zh-CN" sz="1400" dirty="0" smtClean="0">
                <a:latin typeface="FrutigerLTStd-Light"/>
              </a:rPr>
              <a:t>observations </a:t>
            </a:r>
            <a:r>
              <a:rPr lang="en-US" altLang="zh-CN" sz="1400" dirty="0">
                <a:latin typeface="FrutigerLTStd-Light"/>
              </a:rPr>
              <a:t>of metastasizing lung cancer cells injected into the venous </a:t>
            </a:r>
            <a:r>
              <a:rPr lang="en-US" altLang="zh-CN" sz="1400" dirty="0" smtClean="0">
                <a:latin typeface="FrutigerLTStd-Light"/>
              </a:rPr>
              <a:t>circulation</a:t>
            </a:r>
            <a:r>
              <a:rPr lang="zh-CN" altLang="en-US" sz="1400" dirty="0" smtClean="0">
                <a:latin typeface="FrutigerLTStd-Light"/>
              </a:rPr>
              <a:t> </a:t>
            </a:r>
            <a:r>
              <a:rPr lang="en-US" altLang="zh-CN" sz="1400" dirty="0" smtClean="0">
                <a:latin typeface="FrutigerLTStd-Light"/>
              </a:rPr>
              <a:t>of </a:t>
            </a:r>
            <a:r>
              <a:rPr lang="en-US" altLang="zh-CN" sz="1400" dirty="0">
                <a:latin typeface="FrutigerLTStd-Light"/>
              </a:rPr>
              <a:t>mice suggest that the process of extravasation often proceeds via an </a:t>
            </a:r>
            <a:r>
              <a:rPr lang="en-US" altLang="zh-CN" sz="1400" dirty="0" smtClean="0">
                <a:latin typeface="FrutigerLTStd-Light"/>
              </a:rPr>
              <a:t>alternative</a:t>
            </a:r>
            <a:r>
              <a:rPr lang="zh-CN" altLang="en-US" sz="1400" dirty="0" smtClean="0">
                <a:latin typeface="FrutigerLTStd-Light"/>
              </a:rPr>
              <a:t> </a:t>
            </a:r>
            <a:r>
              <a:rPr lang="en-US" altLang="zh-CN" sz="1400" dirty="0" smtClean="0">
                <a:latin typeface="FrutigerLTStd-Light"/>
              </a:rPr>
              <a:t>sequence </a:t>
            </a:r>
            <a:r>
              <a:rPr lang="en-US" altLang="zh-CN" sz="1400" dirty="0">
                <a:latin typeface="FrutigerLTStd-Light"/>
              </a:rPr>
              <a:t>of steps, as indicated here. (1) A metastasizing cell (</a:t>
            </a:r>
            <a:r>
              <a:rPr lang="en-US" altLang="zh-CN" sz="1400" i="1" dirty="0">
                <a:latin typeface="FrutigerLTStd-LightItalic"/>
              </a:rPr>
              <a:t>brown</a:t>
            </a:r>
            <a:r>
              <a:rPr lang="en-US" altLang="zh-CN" sz="1400" dirty="0">
                <a:latin typeface="FrutigerLTStd-Light"/>
              </a:rPr>
              <a:t>) is </a:t>
            </a:r>
            <a:r>
              <a:rPr lang="en-US" altLang="zh-CN" sz="1400" dirty="0" smtClean="0">
                <a:latin typeface="FrutigerLTStd-Light"/>
              </a:rPr>
              <a:t>trapped</a:t>
            </a:r>
            <a:r>
              <a:rPr lang="zh-CN" altLang="en-US" sz="1400" dirty="0" smtClean="0">
                <a:latin typeface="FrutigerLTStd-Light"/>
              </a:rPr>
              <a:t> </a:t>
            </a:r>
            <a:r>
              <a:rPr lang="en-US" altLang="zh-CN" sz="1400" dirty="0" smtClean="0">
                <a:latin typeface="FrutigerLTStd-Light"/>
              </a:rPr>
              <a:t>physically </a:t>
            </a:r>
            <a:r>
              <a:rPr lang="en-US" altLang="zh-CN" sz="1400" dirty="0">
                <a:latin typeface="FrutigerLTStd-Light"/>
              </a:rPr>
              <a:t>in a capillary. (2) Within minutes, a large number of platelets (</a:t>
            </a:r>
            <a:r>
              <a:rPr lang="en-US" altLang="zh-CN" sz="1400" i="1" dirty="0" smtClean="0">
                <a:latin typeface="FrutigerLTStd-LightItalic"/>
              </a:rPr>
              <a:t>blue</a:t>
            </a:r>
            <a:r>
              <a:rPr lang="en-US" altLang="zh-CN" sz="1400" dirty="0" smtClean="0">
                <a:latin typeface="FrutigerLTStd-Light"/>
              </a:rPr>
              <a:t>)</a:t>
            </a:r>
            <a:r>
              <a:rPr lang="zh-CN" altLang="en-US" sz="1400" dirty="0" smtClean="0">
                <a:latin typeface="FrutigerLTStd-Light"/>
              </a:rPr>
              <a:t> </a:t>
            </a:r>
            <a:r>
              <a:rPr lang="en-US" altLang="zh-CN" sz="1400" dirty="0" smtClean="0">
                <a:latin typeface="FrutigerLTStd-Light"/>
              </a:rPr>
              <a:t>become </a:t>
            </a:r>
            <a:r>
              <a:rPr lang="en-US" altLang="zh-CN" sz="1400" dirty="0">
                <a:latin typeface="FrutigerLTStd-Light"/>
              </a:rPr>
              <a:t>attached to the cancer cell, forming a </a:t>
            </a:r>
            <a:r>
              <a:rPr lang="en-US" altLang="zh-CN" sz="1400" dirty="0" err="1" smtClean="0">
                <a:latin typeface="FrutigerLTStd-Light"/>
              </a:rPr>
              <a:t>microthrombus</a:t>
            </a:r>
            <a:r>
              <a:rPr lang="zh-CN" altLang="en-US" sz="1400" dirty="0" smtClean="0">
                <a:latin typeface="FrutigerLTStd-Light"/>
              </a:rPr>
              <a:t>（</a:t>
            </a:r>
            <a:r>
              <a:rPr lang="zh-CN" altLang="en-US" sz="1400" dirty="0"/>
              <a:t>微小血栓</a:t>
            </a:r>
            <a:r>
              <a:rPr lang="zh-CN" altLang="en-US" sz="1400" dirty="0" smtClean="0">
                <a:latin typeface="FrutigerLTStd-Light"/>
              </a:rPr>
              <a:t>）</a:t>
            </a:r>
            <a:r>
              <a:rPr lang="en-US" altLang="zh-CN" sz="1400" dirty="0" smtClean="0">
                <a:latin typeface="FrutigerLTStd-Light"/>
              </a:rPr>
              <a:t>. </a:t>
            </a:r>
            <a:r>
              <a:rPr lang="en-US" altLang="zh-CN" sz="1400" dirty="0">
                <a:latin typeface="FrutigerLTStd-Light"/>
              </a:rPr>
              <a:t>(3) The </a:t>
            </a:r>
            <a:r>
              <a:rPr lang="en-US" altLang="zh-CN" sz="1400" dirty="0" smtClean="0">
                <a:latin typeface="FrutigerLTStd-Light"/>
              </a:rPr>
              <a:t>cancer</a:t>
            </a:r>
            <a:r>
              <a:rPr lang="zh-CN" altLang="en-US" sz="1400" dirty="0" smtClean="0">
                <a:latin typeface="FrutigerLTStd-Light"/>
              </a:rPr>
              <a:t> </a:t>
            </a:r>
            <a:r>
              <a:rPr lang="en-US" altLang="zh-CN" sz="1400" dirty="0" smtClean="0">
                <a:latin typeface="FrutigerLTStd-Light"/>
              </a:rPr>
              <a:t>cell </a:t>
            </a:r>
            <a:r>
              <a:rPr lang="en-US" altLang="zh-CN" sz="1400" dirty="0">
                <a:latin typeface="FrutigerLTStd-Light"/>
              </a:rPr>
              <a:t>pushes aside an endothelial cell (</a:t>
            </a:r>
            <a:r>
              <a:rPr lang="en-US" altLang="zh-CN" sz="1400" i="1" dirty="0">
                <a:latin typeface="FrutigerLTStd-LightItalic"/>
              </a:rPr>
              <a:t>green</a:t>
            </a:r>
            <a:r>
              <a:rPr lang="en-US" altLang="zh-CN" sz="1400" dirty="0">
                <a:latin typeface="FrutigerLTStd-Light"/>
              </a:rPr>
              <a:t>) on one wall of the capillary, </a:t>
            </a:r>
            <a:r>
              <a:rPr lang="en-US" altLang="zh-CN" sz="1400" dirty="0" smtClean="0">
                <a:latin typeface="FrutigerLTStd-Light"/>
              </a:rPr>
              <a:t>thereby</a:t>
            </a:r>
            <a:r>
              <a:rPr lang="zh-CN" altLang="en-US" sz="1400" dirty="0" smtClean="0">
                <a:latin typeface="FrutigerLTStd-Light"/>
              </a:rPr>
              <a:t> </a:t>
            </a:r>
            <a:r>
              <a:rPr lang="en-US" altLang="zh-CN" sz="1400" dirty="0" smtClean="0">
                <a:latin typeface="FrutigerLTStd-Light"/>
              </a:rPr>
              <a:t>achieving </a:t>
            </a:r>
            <a:r>
              <a:rPr lang="en-US" altLang="zh-CN" sz="1400" dirty="0">
                <a:latin typeface="FrutigerLTStd-Light"/>
              </a:rPr>
              <a:t>direct contact with the underlying capillary basement </a:t>
            </a:r>
            <a:r>
              <a:rPr lang="en-US" altLang="zh-CN" sz="1400" dirty="0" smtClean="0">
                <a:latin typeface="FrutigerLTStd-Light"/>
              </a:rPr>
              <a:t>membrane</a:t>
            </a:r>
            <a:r>
              <a:rPr lang="zh-CN" altLang="en-US" sz="1400" dirty="0" smtClean="0">
                <a:latin typeface="FrutigerLTStd-Light"/>
              </a:rPr>
              <a:t> </a:t>
            </a:r>
            <a:r>
              <a:rPr lang="en-US" altLang="zh-CN" sz="1400" dirty="0" smtClean="0">
                <a:latin typeface="FrutigerLTStd-Light"/>
              </a:rPr>
              <a:t>(</a:t>
            </a:r>
            <a:r>
              <a:rPr lang="en-US" altLang="zh-CN" sz="1400" i="1" dirty="0" smtClean="0">
                <a:latin typeface="FrutigerLTStd-LightItalic"/>
              </a:rPr>
              <a:t>orange</a:t>
            </a:r>
            <a:r>
              <a:rPr lang="en-US" altLang="zh-CN" sz="1400" dirty="0">
                <a:latin typeface="FrutigerLTStd-Light"/>
              </a:rPr>
              <a:t>). (4) Within a day, the </a:t>
            </a:r>
            <a:r>
              <a:rPr lang="en-US" altLang="zh-CN" sz="1400" dirty="0" err="1">
                <a:latin typeface="FrutigerLTStd-Light"/>
              </a:rPr>
              <a:t>microthrombus</a:t>
            </a:r>
            <a:r>
              <a:rPr lang="en-US" altLang="zh-CN" sz="1400" dirty="0">
                <a:latin typeface="FrutigerLTStd-Light"/>
              </a:rPr>
              <a:t> is dissolved by the proteases </a:t>
            </a:r>
            <a:r>
              <a:rPr lang="en-US" altLang="zh-CN" sz="1400" dirty="0" smtClean="0">
                <a:latin typeface="FrutigerLTStd-Light"/>
              </a:rPr>
              <a:t>that</a:t>
            </a:r>
            <a:r>
              <a:rPr lang="zh-CN" altLang="en-US" sz="1400" dirty="0" smtClean="0">
                <a:latin typeface="FrutigerLTStd-Light"/>
              </a:rPr>
              <a:t> </a:t>
            </a:r>
            <a:r>
              <a:rPr lang="en-US" altLang="zh-CN" sz="1400" dirty="0" smtClean="0">
                <a:latin typeface="FrutigerLTStd-Light"/>
              </a:rPr>
              <a:t>are </a:t>
            </a:r>
            <a:r>
              <a:rPr lang="en-US" altLang="zh-CN" sz="1400" dirty="0">
                <a:latin typeface="FrutigerLTStd-Light"/>
              </a:rPr>
              <a:t>responsible for dissolving clots. (5) The cancer cell begins to proliferate in </a:t>
            </a:r>
            <a:r>
              <a:rPr lang="en-US" altLang="zh-CN" sz="1400" dirty="0" smtClean="0">
                <a:latin typeface="FrutigerLTStd-Light"/>
              </a:rPr>
              <a:t>the</a:t>
            </a:r>
            <a:r>
              <a:rPr lang="zh-CN" altLang="en-US" sz="1400" dirty="0" smtClean="0">
                <a:latin typeface="FrutigerLTStd-Light"/>
              </a:rPr>
              <a:t> </a:t>
            </a:r>
            <a:r>
              <a:rPr lang="en-US" altLang="zh-CN" sz="1400" dirty="0" smtClean="0">
                <a:latin typeface="FrutigerLTStd-Light"/>
              </a:rPr>
              <a:t>lumen </a:t>
            </a:r>
            <a:r>
              <a:rPr lang="en-US" altLang="zh-CN" sz="1400" dirty="0">
                <a:latin typeface="FrutigerLTStd-Light"/>
              </a:rPr>
              <a:t>of the capillary. (6) Within several days, sometimes sooner, the cancer </a:t>
            </a:r>
            <a:r>
              <a:rPr lang="en-US" altLang="zh-CN" sz="1400" dirty="0" smtClean="0">
                <a:latin typeface="FrutigerLTStd-Light"/>
              </a:rPr>
              <a:t>cells</a:t>
            </a:r>
            <a:r>
              <a:rPr lang="zh-CN" altLang="en-US" sz="1400" dirty="0" smtClean="0">
                <a:latin typeface="FrutigerLTStd-Light"/>
              </a:rPr>
              <a:t> </a:t>
            </a:r>
            <a:r>
              <a:rPr lang="en-US" altLang="zh-CN" sz="1400" dirty="0" smtClean="0">
                <a:latin typeface="FrutigerLTStd-Light"/>
              </a:rPr>
              <a:t>break </a:t>
            </a:r>
            <a:r>
              <a:rPr lang="en-US" altLang="zh-CN" sz="1400" dirty="0">
                <a:latin typeface="FrutigerLTStd-Light"/>
              </a:rPr>
              <a:t>through the capillary basement membrane and invade the </a:t>
            </a:r>
            <a:r>
              <a:rPr lang="en-US" altLang="zh-CN" sz="1400" dirty="0" smtClean="0">
                <a:latin typeface="FrutigerLTStd-Light"/>
              </a:rPr>
              <a:t>surrounding</a:t>
            </a:r>
            <a:r>
              <a:rPr lang="zh-CN" altLang="en-US" sz="1400" dirty="0" smtClean="0">
                <a:latin typeface="FrutigerLTStd-Light"/>
              </a:rPr>
              <a:t> </a:t>
            </a:r>
            <a:r>
              <a:rPr lang="en-US" altLang="zh-CN" sz="1400" dirty="0" smtClean="0">
                <a:latin typeface="FrutigerLTStd-Light"/>
              </a:rPr>
              <a:t>tissue </a:t>
            </a:r>
            <a:r>
              <a:rPr lang="en-US" altLang="zh-CN" sz="1400" dirty="0">
                <a:latin typeface="FrutigerLTStd-Light"/>
              </a:rPr>
              <a:t>parenchyma (</a:t>
            </a:r>
            <a:r>
              <a:rPr lang="en-US" altLang="zh-CN" sz="1400" i="1" dirty="0">
                <a:latin typeface="FrutigerLTStd-LightItalic"/>
              </a:rPr>
              <a:t>gray area</a:t>
            </a:r>
            <a:r>
              <a:rPr lang="en-US" altLang="zh-CN" sz="1400" dirty="0" smtClean="0">
                <a:latin typeface="FrutigerLTStd-Light"/>
              </a:rPr>
              <a:t>).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6617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11408" y="2394126"/>
            <a:ext cx="95336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1271FF"/>
                </a:solidFill>
                <a:latin typeface="ACaslonPro-Regular"/>
              </a:rPr>
              <a:t>14.2 Colonization represents the most complex </a:t>
            </a:r>
            <a:r>
              <a:rPr lang="en-US" altLang="zh-CN" sz="2800" b="1" dirty="0" smtClean="0">
                <a:solidFill>
                  <a:srgbClr val="1271FF"/>
                </a:solidFill>
                <a:latin typeface="ACaslonPro-Regular"/>
              </a:rPr>
              <a:t>and challenging </a:t>
            </a:r>
            <a:r>
              <a:rPr lang="en-US" altLang="zh-CN" sz="2800" b="1" dirty="0">
                <a:solidFill>
                  <a:srgbClr val="1271FF"/>
                </a:solidFill>
                <a:latin typeface="ACaslonPro-Regular"/>
              </a:rPr>
              <a:t>step of the invasion–metastasis cascade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70864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 descr="figure_14_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1520138"/>
            <a:ext cx="6202014" cy="5045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28927" y="416426"/>
            <a:ext cx="94647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14.10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Detection of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FrutigerLTStd-Bold"/>
              </a:rPr>
              <a:t>micrometastases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（微小转移）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in the marrow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or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lymph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node</a:t>
            </a:r>
            <a:endParaRPr lang="zh-CN" alt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7114032" y="4281291"/>
            <a:ext cx="28681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FrutigerLTStd-Light"/>
              </a:rPr>
              <a:t>Cytokeratin-positive cells in </a:t>
            </a:r>
            <a:r>
              <a:rPr lang="en-US" altLang="zh-CN" sz="1600" dirty="0" smtClean="0">
                <a:latin typeface="FrutigerLTStd-Light"/>
              </a:rPr>
              <a:t>the</a:t>
            </a:r>
            <a:r>
              <a:rPr lang="zh-CN" altLang="en-US" sz="1600" dirty="0" smtClean="0">
                <a:latin typeface="FrutigerLTStd-Light"/>
              </a:rPr>
              <a:t> </a:t>
            </a:r>
            <a:r>
              <a:rPr lang="en-US" altLang="zh-CN" sz="1600" dirty="0" smtClean="0">
                <a:latin typeface="FrutigerLTStd-Light"/>
              </a:rPr>
              <a:t>marrows </a:t>
            </a:r>
            <a:r>
              <a:rPr lang="en-US" altLang="zh-CN" sz="1600" dirty="0">
                <a:latin typeface="FrutigerLTStd-Light"/>
              </a:rPr>
              <a:t>of a cohort of breast cancer patients were counted</a:t>
            </a:r>
            <a:endParaRPr lang="zh-CN" alt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114032" y="1788457"/>
            <a:ext cx="48127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FrutigerLTStd-Light"/>
              </a:rPr>
              <a:t>by staining with an </a:t>
            </a:r>
            <a:r>
              <a:rPr lang="en-US" altLang="zh-CN" sz="1600" dirty="0" err="1" smtClean="0">
                <a:latin typeface="FrutigerLTStd-Light"/>
              </a:rPr>
              <a:t>anticytokeratin</a:t>
            </a:r>
            <a:r>
              <a:rPr lang="zh-CN" altLang="en-US" sz="1600" dirty="0" smtClean="0">
                <a:latin typeface="FrutigerLTStd-Light"/>
              </a:rPr>
              <a:t> </a:t>
            </a:r>
            <a:r>
              <a:rPr lang="en-US" altLang="zh-CN" sz="1600" dirty="0" smtClean="0">
                <a:latin typeface="FrutigerLTStd-Light"/>
              </a:rPr>
              <a:t>antibody </a:t>
            </a:r>
            <a:r>
              <a:rPr lang="en-US" altLang="zh-CN" sz="1600" dirty="0">
                <a:latin typeface="FrutigerLTStd-Light"/>
              </a:rPr>
              <a:t>(</a:t>
            </a:r>
            <a:r>
              <a:rPr lang="en-US" altLang="zh-CN" sz="1600" i="1" dirty="0">
                <a:latin typeface="FrutigerLTStd-LightItalic"/>
              </a:rPr>
              <a:t>red</a:t>
            </a:r>
            <a:r>
              <a:rPr lang="en-US" altLang="zh-CN" sz="1600" dirty="0">
                <a:latin typeface="FrutigerLTStd-Light"/>
              </a:rPr>
              <a:t>). This staining is highly specific, </a:t>
            </a:r>
            <a:r>
              <a:rPr lang="en-US" altLang="zh-CN" sz="1600" dirty="0" smtClean="0">
                <a:latin typeface="FrutigerLTStd-Light"/>
              </a:rPr>
              <a:t>since</a:t>
            </a:r>
            <a:r>
              <a:rPr lang="zh-CN" altLang="en-US" sz="1600" dirty="0" smtClean="0">
                <a:latin typeface="FrutigerLTStd-Light"/>
              </a:rPr>
              <a:t> </a:t>
            </a:r>
            <a:r>
              <a:rPr lang="en-US" altLang="zh-CN" sz="1600" dirty="0" smtClean="0">
                <a:latin typeface="FrutigerLTStd-Light"/>
              </a:rPr>
              <a:t>normal </a:t>
            </a:r>
            <a:r>
              <a:rPr lang="en-US" altLang="zh-CN" sz="1600" dirty="0">
                <a:latin typeface="FrutigerLTStd-Light"/>
              </a:rPr>
              <a:t>marrow cells are of mesenchymal/hematopoietic </a:t>
            </a:r>
            <a:r>
              <a:rPr lang="en-US" altLang="zh-CN" sz="1600" dirty="0" smtClean="0">
                <a:latin typeface="FrutigerLTStd-Light"/>
              </a:rPr>
              <a:t>origin</a:t>
            </a:r>
            <a:r>
              <a:rPr lang="zh-CN" altLang="en-US" sz="1600" dirty="0" smtClean="0">
                <a:latin typeface="FrutigerLTStd-Light"/>
              </a:rPr>
              <a:t> </a:t>
            </a:r>
            <a:r>
              <a:rPr lang="en-US" altLang="zh-CN" sz="1600" dirty="0" smtClean="0">
                <a:latin typeface="FrutigerLTStd-Light"/>
              </a:rPr>
              <a:t>and </a:t>
            </a:r>
            <a:r>
              <a:rPr lang="en-US" altLang="zh-CN" sz="1600" dirty="0">
                <a:latin typeface="FrutigerLTStd-Light"/>
              </a:rPr>
              <a:t>thus do not express </a:t>
            </a:r>
            <a:r>
              <a:rPr lang="en-US" altLang="zh-CN" sz="1600" dirty="0" err="1">
                <a:latin typeface="FrutigerLTStd-Light"/>
              </a:rPr>
              <a:t>cytokeratins</a:t>
            </a:r>
            <a:r>
              <a:rPr lang="en-US" altLang="zh-CN" sz="1600" dirty="0">
                <a:latin typeface="FrutigerLTStd-Light"/>
              </a:rPr>
              <a:t>. In contrast, </a:t>
            </a:r>
            <a:r>
              <a:rPr lang="en-US" altLang="zh-CN" sz="1600" dirty="0">
                <a:solidFill>
                  <a:srgbClr val="FF0000"/>
                </a:solidFill>
                <a:latin typeface="FrutigerLTStd-Light"/>
              </a:rPr>
              <a:t>epithelial </a:t>
            </a:r>
            <a:r>
              <a:rPr lang="en-US" altLang="zh-CN" sz="1600" dirty="0" smtClean="0">
                <a:solidFill>
                  <a:srgbClr val="FF0000"/>
                </a:solidFill>
                <a:latin typeface="FrutigerLTStd-Light"/>
              </a:rPr>
              <a:t>cells</a:t>
            </a:r>
            <a:r>
              <a:rPr lang="en-US" altLang="zh-CN" sz="1600" dirty="0" smtClean="0">
                <a:latin typeface="FrutigerLTStd-Light"/>
              </a:rPr>
              <a:t>,</a:t>
            </a:r>
            <a:r>
              <a:rPr lang="zh-CN" altLang="en-US" sz="1600" dirty="0" smtClean="0">
                <a:latin typeface="FrutigerLTStd-Light"/>
              </a:rPr>
              <a:t> </a:t>
            </a:r>
            <a:r>
              <a:rPr lang="en-US" altLang="zh-CN" sz="1600" dirty="0" smtClean="0">
                <a:latin typeface="FrutigerLTStd-Light"/>
              </a:rPr>
              <a:t>and </a:t>
            </a:r>
            <a:r>
              <a:rPr lang="en-US" altLang="zh-CN" sz="1600" dirty="0">
                <a:latin typeface="FrutigerLTStd-Light"/>
              </a:rPr>
              <a:t>(usually) their neoplastic descendants, express </a:t>
            </a:r>
            <a:r>
              <a:rPr lang="en-US" altLang="zh-CN" sz="1600" dirty="0" err="1">
                <a:solidFill>
                  <a:srgbClr val="FF0000"/>
                </a:solidFill>
                <a:latin typeface="FrutigerLTStd-Light"/>
              </a:rPr>
              <a:t>cytokeratin</a:t>
            </a:r>
            <a:r>
              <a:rPr lang="en-US" altLang="zh-CN" sz="1600" dirty="0" err="1">
                <a:latin typeface="FrutigerLTStd-Light"/>
              </a:rPr>
              <a:t>s</a:t>
            </a:r>
            <a:r>
              <a:rPr lang="en-US" altLang="zh-CN" sz="1600" dirty="0">
                <a:latin typeface="FrutigerLTStd-Light"/>
              </a:rPr>
              <a:t> </a:t>
            </a:r>
            <a:r>
              <a:rPr lang="en-US" altLang="zh-CN" sz="1600" dirty="0" smtClean="0">
                <a:latin typeface="FrutigerLTStd-Light"/>
              </a:rPr>
              <a:t>at</a:t>
            </a:r>
            <a:r>
              <a:rPr lang="zh-CN" altLang="en-US" sz="1600" dirty="0" smtClean="0">
                <a:latin typeface="FrutigerLTStd-Light"/>
              </a:rPr>
              <a:t> </a:t>
            </a:r>
            <a:r>
              <a:rPr lang="en-US" altLang="zh-CN" sz="1600" dirty="0" smtClean="0">
                <a:latin typeface="FrutigerLTStd-Light"/>
              </a:rPr>
              <a:t>significant </a:t>
            </a:r>
            <a:r>
              <a:rPr lang="en-US" altLang="zh-CN" sz="1600" dirty="0">
                <a:latin typeface="FrutigerLTStd-Light"/>
              </a:rPr>
              <a:t>levels.</a:t>
            </a:r>
            <a:endParaRPr lang="zh-CN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7114032" y="5920509"/>
            <a:ext cx="253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Cytokeratin</a:t>
            </a:r>
            <a:r>
              <a:rPr lang="en-US" altLang="zh-CN" dirty="0" smtClean="0">
                <a:sym typeface="Wingdings" panose="05000000000000000000" pitchFamily="2" charset="2"/>
              </a:rPr>
              <a:t>----- epithelial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532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2509" y="1980152"/>
            <a:ext cx="9332976" cy="1957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1271FF"/>
                </a:solidFill>
                <a:latin typeface="ACaslonPro-Regular"/>
              </a:rPr>
              <a:t>14.3 The </a:t>
            </a:r>
            <a:r>
              <a:rPr lang="en-US" altLang="zh-CN" sz="2800" b="1" dirty="0">
                <a:solidFill>
                  <a:srgbClr val="FF0000"/>
                </a:solidFill>
                <a:latin typeface="ACaslonPro-Regular"/>
              </a:rPr>
              <a:t>epithelial–mesenchymal transition </a:t>
            </a:r>
            <a:r>
              <a:rPr lang="en-US" altLang="zh-CN" sz="2800" b="1" dirty="0">
                <a:solidFill>
                  <a:srgbClr val="1271FF"/>
                </a:solidFill>
                <a:latin typeface="ACaslonPro-Regular"/>
              </a:rPr>
              <a:t>and </a:t>
            </a:r>
            <a:r>
              <a:rPr lang="en-US" altLang="zh-CN" sz="2800" b="1" dirty="0" smtClean="0">
                <a:solidFill>
                  <a:srgbClr val="1271FF"/>
                </a:solidFill>
                <a:latin typeface="ACaslonPro-Regular"/>
              </a:rPr>
              <a:t>associated</a:t>
            </a:r>
            <a:r>
              <a:rPr lang="zh-CN" altLang="en-US" sz="2800" b="1" dirty="0" smtClean="0">
                <a:solidFill>
                  <a:srgbClr val="1271FF"/>
                </a:solidFill>
                <a:latin typeface="ACaslonPro-Regular"/>
              </a:rPr>
              <a:t> </a:t>
            </a:r>
            <a:r>
              <a:rPr lang="en-US" altLang="zh-CN" sz="2800" b="1" dirty="0" smtClean="0">
                <a:solidFill>
                  <a:srgbClr val="1271FF"/>
                </a:solidFill>
                <a:latin typeface="ACaslonPro-Regular"/>
              </a:rPr>
              <a:t>loss </a:t>
            </a:r>
            <a:r>
              <a:rPr lang="en-US" altLang="zh-CN" sz="2800" b="1" dirty="0">
                <a:solidFill>
                  <a:srgbClr val="1271FF"/>
                </a:solidFill>
                <a:latin typeface="ACaslonPro-Regular"/>
              </a:rPr>
              <a:t>of </a:t>
            </a:r>
            <a:r>
              <a:rPr lang="en-US" altLang="zh-CN" sz="2800" b="1" dirty="0">
                <a:solidFill>
                  <a:srgbClr val="FF0000"/>
                </a:solidFill>
                <a:latin typeface="ACaslonPro-Regular"/>
              </a:rPr>
              <a:t>E-cadherin</a:t>
            </a:r>
            <a:r>
              <a:rPr lang="en-US" altLang="zh-CN" sz="2800" b="1" dirty="0">
                <a:solidFill>
                  <a:srgbClr val="1271FF"/>
                </a:solidFill>
                <a:latin typeface="ACaslonPro-Regular"/>
              </a:rPr>
              <a:t> expression enable carcinoma </a:t>
            </a:r>
            <a:r>
              <a:rPr lang="en-US" altLang="zh-CN" sz="2800" b="1" dirty="0" smtClean="0">
                <a:solidFill>
                  <a:srgbClr val="1271FF"/>
                </a:solidFill>
                <a:latin typeface="ACaslonPro-Regular"/>
              </a:rPr>
              <a:t>cells</a:t>
            </a:r>
            <a:r>
              <a:rPr lang="zh-CN" altLang="en-US" sz="2800" b="1" dirty="0" smtClean="0">
                <a:solidFill>
                  <a:srgbClr val="1271FF"/>
                </a:solidFill>
                <a:latin typeface="ACaslonPro-Regular"/>
              </a:rPr>
              <a:t> </a:t>
            </a:r>
            <a:r>
              <a:rPr lang="en-US" altLang="zh-CN" sz="2800" b="1" dirty="0" smtClean="0">
                <a:solidFill>
                  <a:srgbClr val="1271FF"/>
                </a:solidFill>
                <a:latin typeface="ACaslonPro-Regular"/>
              </a:rPr>
              <a:t>to </a:t>
            </a:r>
            <a:r>
              <a:rPr lang="en-US" altLang="zh-CN" sz="2800" b="1" dirty="0">
                <a:solidFill>
                  <a:srgbClr val="1271FF"/>
                </a:solidFill>
                <a:latin typeface="ACaslonPro-Regular"/>
              </a:rPr>
              <a:t>become invasive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84420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818" name="Picture 2" descr="table_14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347" y="1144155"/>
            <a:ext cx="8245475" cy="491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49012" y="232245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原肠胚形成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677389" y="462674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上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颚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61972" y="27709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前瓣</a:t>
            </a:r>
            <a:r>
              <a:rPr lang="zh-CN" altLang="en-US" dirty="0"/>
              <a:t>膜</a:t>
            </a:r>
          </a:p>
        </p:txBody>
      </p:sp>
    </p:spTree>
    <p:extLst>
      <p:ext uri="{BB962C8B-B14F-4D97-AF65-F5344CB8AC3E}">
        <p14:creationId xmlns:p14="http://schemas.microsoft.com/office/powerpoint/2010/main" val="188339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9620" y="367261"/>
            <a:ext cx="4368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/>
              <a:t>Outline of this lecture</a:t>
            </a:r>
            <a:endParaRPr lang="zh-CN" altLang="en-US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95055" y="1791583"/>
            <a:ext cx="411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Invasion, metastasis---key steps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95055" y="2406313"/>
            <a:ext cx="6024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EMT and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carcinoma metastasis, </a:t>
            </a: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embryogenesis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mechanism and key regulators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5055" y="3589885"/>
            <a:ext cx="4070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lymphatic vessels </a:t>
            </a: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metastasis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95055" y="5090369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Bone metastasis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5055" y="4378794"/>
            <a:ext cx="4908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Mechanism for metastasis site tropism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727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97496" y="2331720"/>
            <a:ext cx="3783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EMT and wound healing</a:t>
            </a:r>
            <a:endParaRPr lang="zh-CN" altLang="en-US" sz="2800" b="1" dirty="0"/>
          </a:p>
        </p:txBody>
      </p:sp>
      <p:pic>
        <p:nvPicPr>
          <p:cNvPr id="3" name="Picture 2" descr="figure_13_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39" y="242824"/>
            <a:ext cx="6234113" cy="631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60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figure_14_1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50" y="1655064"/>
            <a:ext cx="4209458" cy="4590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515679" y="2195853"/>
            <a:ext cx="600206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A)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This scanning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electron micrograph shows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delamination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（分层）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of cells from the primitive ectoderm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of a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sea urchin embryo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white arrows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and their migration into the interior of the embryo—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process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of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gastrulation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（</a:t>
            </a:r>
            <a:r>
              <a:rPr lang="zh-CN" altLang="en-US" dirty="0"/>
              <a:t>原</a:t>
            </a:r>
            <a:r>
              <a:rPr lang="zh-CN" altLang="en-US" dirty="0" smtClean="0"/>
              <a:t>肠胚形</a:t>
            </a:r>
            <a:r>
              <a:rPr lang="zh-CN" altLang="en-US" dirty="0"/>
              <a:t>成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）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.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These cells have become round and acquired motility in anticipation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of forming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rudiments of the mesoderm—changes associated with an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epithelial–mesenchymal transition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(EMT). They are migrating along strands of extracellular matrix in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blastocoel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（</a:t>
            </a:r>
            <a:r>
              <a:rPr lang="zh-CN" altLang="en-US" dirty="0"/>
              <a:t>囊胚腔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）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of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this early embryo.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069850" y="389813"/>
            <a:ext cx="108487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14.13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Embryogenesis and the epithelial–mesenchymal transition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7197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2" descr="figure_14_1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5" y="228600"/>
            <a:ext cx="7811083" cy="484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4048" y="5077460"/>
            <a:ext cx="113019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(B) The process of gastrulation in mammals, such as in the early </a:t>
            </a:r>
            <a:r>
              <a:rPr lang="en-US" altLang="zh-CN" dirty="0" smtClean="0">
                <a:latin typeface="FrutigerLTStd-Light"/>
              </a:rPr>
              <a:t>rabbit embryo </a:t>
            </a:r>
            <a:r>
              <a:rPr lang="en-US" altLang="zh-CN" dirty="0">
                <a:latin typeface="FrutigerLTStd-Light"/>
              </a:rPr>
              <a:t>studied here, is superficially quite different but depends on very similar processes. </a:t>
            </a:r>
            <a:r>
              <a:rPr lang="en-US" altLang="zh-CN" dirty="0" smtClean="0">
                <a:latin typeface="FrutigerLTStd-Light"/>
              </a:rPr>
              <a:t>As revealed </a:t>
            </a:r>
            <a:r>
              <a:rPr lang="en-US" altLang="zh-CN" dirty="0">
                <a:latin typeface="FrutigerLTStd-Light"/>
              </a:rPr>
              <a:t>by this transmission electron micrograph, one cell of the primitive ectoderm (</a:t>
            </a:r>
            <a:r>
              <a:rPr lang="en-US" altLang="zh-CN" dirty="0" smtClean="0">
                <a:latin typeface="FrutigerLTStd-Light"/>
              </a:rPr>
              <a:t>also termed </a:t>
            </a:r>
            <a:r>
              <a:rPr lang="en-US" altLang="zh-CN" dirty="0" err="1">
                <a:latin typeface="FrutigerLTStd-Light"/>
              </a:rPr>
              <a:t>epiblast</a:t>
            </a:r>
            <a:r>
              <a:rPr lang="en-US" altLang="zh-CN" dirty="0">
                <a:latin typeface="FrutigerLTStd-Light"/>
              </a:rPr>
              <a:t>; </a:t>
            </a:r>
            <a:r>
              <a:rPr lang="en-US" altLang="zh-CN" i="1" dirty="0">
                <a:latin typeface="FrutigerLTStd-LightItalic"/>
              </a:rPr>
              <a:t>red arrow</a:t>
            </a:r>
            <a:r>
              <a:rPr lang="en-US" altLang="zh-CN" dirty="0">
                <a:latin typeface="FrutigerLTStd-Light"/>
              </a:rPr>
              <a:t>) is in the midst of undergoing an </a:t>
            </a:r>
            <a:r>
              <a:rPr lang="en-US" altLang="zh-CN" b="1" dirty="0">
                <a:solidFill>
                  <a:srgbClr val="FF0000"/>
                </a:solidFill>
                <a:latin typeface="FrutigerLTStd-Light"/>
              </a:rPr>
              <a:t>EMT</a:t>
            </a:r>
            <a:r>
              <a:rPr lang="en-US" altLang="zh-CN" dirty="0">
                <a:latin typeface="FrutigerLTStd-Light"/>
              </a:rPr>
              <a:t>, while two other cells (</a:t>
            </a:r>
            <a:r>
              <a:rPr lang="en-US" altLang="zh-CN" i="1" dirty="0" smtClean="0">
                <a:latin typeface="FrutigerLTStd-LightItalic"/>
              </a:rPr>
              <a:t>blue arrows</a:t>
            </a:r>
            <a:r>
              <a:rPr lang="en-US" altLang="zh-CN" dirty="0">
                <a:latin typeface="FrutigerLTStd-Light"/>
              </a:rPr>
              <a:t>) have already delaminated from the </a:t>
            </a:r>
            <a:r>
              <a:rPr lang="en-US" altLang="zh-CN" dirty="0" err="1">
                <a:latin typeface="FrutigerLTStd-Light"/>
              </a:rPr>
              <a:t>epiblast</a:t>
            </a:r>
            <a:r>
              <a:rPr lang="en-US" altLang="zh-CN" dirty="0">
                <a:latin typeface="FrutigerLTStd-Light"/>
              </a:rPr>
              <a:t> and become mesenchymal, </a:t>
            </a:r>
            <a:r>
              <a:rPr lang="en-US" altLang="zh-CN" dirty="0" smtClean="0">
                <a:latin typeface="FrutigerLTStd-Light"/>
              </a:rPr>
              <a:t>thereby initiating </a:t>
            </a:r>
            <a:r>
              <a:rPr lang="en-US" altLang="zh-CN" dirty="0">
                <a:latin typeface="FrutigerLTStd-Light"/>
              </a:rPr>
              <a:t>the formation of mesodermal tissues.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395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 descr="figure_14_1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29" y="1115568"/>
            <a:ext cx="5248589" cy="543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919216" y="1599289"/>
            <a:ext cx="544677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(C) Certain cells derive from the upper </a:t>
            </a:r>
            <a:r>
              <a:rPr lang="en-US" altLang="zh-CN" dirty="0" smtClean="0">
                <a:latin typeface="FrutigerLTStd-Light"/>
              </a:rPr>
              <a:t>region of </a:t>
            </a:r>
            <a:r>
              <a:rPr lang="en-US" altLang="zh-CN" dirty="0">
                <a:latin typeface="FrutigerLTStd-Light"/>
              </a:rPr>
              <a:t>the neural tube (NT, </a:t>
            </a:r>
            <a:r>
              <a:rPr lang="en-US" altLang="zh-CN" i="1" dirty="0">
                <a:latin typeface="FrutigerLTStd-LightItalic"/>
              </a:rPr>
              <a:t>center</a:t>
            </a:r>
            <a:r>
              <a:rPr lang="en-US" altLang="zh-CN" dirty="0">
                <a:latin typeface="FrutigerLTStd-Light"/>
              </a:rPr>
              <a:t>) and can be </a:t>
            </a:r>
            <a:r>
              <a:rPr lang="en-US" altLang="zh-CN" dirty="0" err="1">
                <a:latin typeface="FrutigerLTStd-Light"/>
              </a:rPr>
              <a:t>immunostained</a:t>
            </a:r>
            <a:r>
              <a:rPr lang="en-US" altLang="zh-CN" dirty="0">
                <a:latin typeface="FrutigerLTStd-Light"/>
              </a:rPr>
              <a:t> for the Sox 9 transcription </a:t>
            </a:r>
            <a:r>
              <a:rPr lang="en-US" altLang="zh-CN" dirty="0" smtClean="0">
                <a:latin typeface="FrutigerLTStd-Light"/>
              </a:rPr>
              <a:t>factor. </a:t>
            </a:r>
            <a:r>
              <a:rPr lang="en-US" altLang="zh-CN" u="sng" dirty="0" smtClean="0">
                <a:solidFill>
                  <a:srgbClr val="0099FF"/>
                </a:solidFill>
                <a:latin typeface="FrutigerLTStd-Light"/>
              </a:rPr>
              <a:t>These </a:t>
            </a:r>
            <a:r>
              <a:rPr lang="en-US" altLang="zh-CN" u="sng" dirty="0">
                <a:solidFill>
                  <a:srgbClr val="0099FF"/>
                </a:solidFill>
                <a:latin typeface="FrutigerLTStd-Light"/>
              </a:rPr>
              <a:t>cells (</a:t>
            </a:r>
            <a:r>
              <a:rPr lang="en-US" altLang="zh-CN" i="1" u="sng" dirty="0">
                <a:solidFill>
                  <a:srgbClr val="0099FF"/>
                </a:solidFill>
                <a:latin typeface="FrutigerLTStd-LightItalic"/>
              </a:rPr>
              <a:t>light blue, top</a:t>
            </a:r>
            <a:r>
              <a:rPr lang="en-US" altLang="zh-CN" u="sng" dirty="0">
                <a:solidFill>
                  <a:srgbClr val="0099FF"/>
                </a:solidFill>
                <a:latin typeface="FrutigerLTStd-Light"/>
              </a:rPr>
              <a:t>) arise in the embryonic neural crest of chordates and undergo </a:t>
            </a:r>
            <a:r>
              <a:rPr lang="en-US" altLang="zh-CN" u="sng" dirty="0" smtClean="0">
                <a:solidFill>
                  <a:srgbClr val="0099FF"/>
                </a:solidFill>
                <a:latin typeface="FrutigerLTStd-Light"/>
              </a:rPr>
              <a:t>an EMT</a:t>
            </a:r>
            <a:r>
              <a:rPr lang="en-US" altLang="zh-CN" u="sng" dirty="0">
                <a:solidFill>
                  <a:srgbClr val="0099FF"/>
                </a:solidFill>
                <a:latin typeface="FrutigerLTStd-Light"/>
              </a:rPr>
              <a:t>, delaminate from this epithelium, acquire motility and invasiveness, and disperse (</a:t>
            </a:r>
            <a:r>
              <a:rPr lang="en-US" altLang="zh-CN" i="1" u="sng" dirty="0" smtClean="0">
                <a:solidFill>
                  <a:srgbClr val="0099FF"/>
                </a:solidFill>
                <a:latin typeface="FrutigerLTStd-LightItalic"/>
              </a:rPr>
              <a:t>arrows</a:t>
            </a:r>
            <a:r>
              <a:rPr lang="en-US" altLang="zh-CN" u="sng" dirty="0" smtClean="0">
                <a:solidFill>
                  <a:srgbClr val="0099FF"/>
                </a:solidFill>
                <a:latin typeface="FrutigerLTStd-Light"/>
              </a:rPr>
              <a:t>) throughout </a:t>
            </a:r>
            <a:r>
              <a:rPr lang="en-US" altLang="zh-CN" u="sng" dirty="0">
                <a:solidFill>
                  <a:srgbClr val="0099FF"/>
                </a:solidFill>
                <a:latin typeface="FrutigerLTStd-Light"/>
              </a:rPr>
              <a:t>the embryo, where they form melanocytes</a:t>
            </a:r>
            <a:r>
              <a:rPr lang="en-US" altLang="zh-CN" u="sng" dirty="0">
                <a:solidFill>
                  <a:srgbClr val="3399FF"/>
                </a:solidFill>
                <a:latin typeface="FrutigerLTStd-Light"/>
              </a:rPr>
              <a:t>, much of the peripheral </a:t>
            </a:r>
            <a:r>
              <a:rPr lang="en-US" altLang="zh-CN" u="sng" dirty="0" smtClean="0">
                <a:solidFill>
                  <a:srgbClr val="3399FF"/>
                </a:solidFill>
                <a:latin typeface="FrutigerLTStd-Light"/>
              </a:rPr>
              <a:t>nervous systems</a:t>
            </a:r>
            <a:r>
              <a:rPr lang="en-US" altLang="zh-CN" u="sng" dirty="0">
                <a:solidFill>
                  <a:srgbClr val="3399FF"/>
                </a:solidFill>
                <a:latin typeface="FrutigerLTStd-Light"/>
              </a:rPr>
              <a:t>, and much of the skeleton of the face. </a:t>
            </a:r>
            <a:r>
              <a:rPr lang="en-US" altLang="zh-CN" dirty="0">
                <a:latin typeface="FrutigerLTStd-Light"/>
              </a:rPr>
              <a:t>The neural epithelium is </a:t>
            </a:r>
            <a:r>
              <a:rPr lang="en-US" altLang="zh-CN" dirty="0" err="1">
                <a:latin typeface="FrutigerLTStd-Light"/>
              </a:rPr>
              <a:t>immunostained</a:t>
            </a:r>
            <a:r>
              <a:rPr lang="en-US" altLang="zh-CN" dirty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for N-cadherin </a:t>
            </a:r>
            <a:r>
              <a:rPr lang="en-US" altLang="zh-CN" dirty="0">
                <a:latin typeface="FrutigerLTStd-Light"/>
              </a:rPr>
              <a:t>(</a:t>
            </a:r>
            <a:r>
              <a:rPr lang="en-US" altLang="zh-CN" i="1" dirty="0">
                <a:latin typeface="FrutigerLTStd-LightItalic"/>
              </a:rPr>
              <a:t>yellow</a:t>
            </a:r>
            <a:r>
              <a:rPr lang="en-US" altLang="zh-CN" dirty="0">
                <a:latin typeface="FrutigerLTStd-Light"/>
              </a:rPr>
              <a:t>). All cells are stained with </a:t>
            </a:r>
            <a:r>
              <a:rPr lang="en-US" altLang="zh-CN" dirty="0" err="1">
                <a:latin typeface="FrutigerLTStd-Light"/>
              </a:rPr>
              <a:t>phalloidin</a:t>
            </a:r>
            <a:r>
              <a:rPr lang="en-US" altLang="zh-CN" dirty="0">
                <a:latin typeface="FrutigerLTStd-Light"/>
              </a:rPr>
              <a:t> to reveal their actin cytoskeleton (</a:t>
            </a:r>
            <a:r>
              <a:rPr lang="en-US" altLang="zh-CN" i="1" dirty="0" smtClean="0">
                <a:latin typeface="FrutigerLTStd-LightItalic"/>
              </a:rPr>
              <a:t>red</a:t>
            </a:r>
            <a:r>
              <a:rPr lang="en-US" altLang="zh-CN" dirty="0" smtClean="0">
                <a:latin typeface="FrutigerLTStd-Light"/>
              </a:rPr>
              <a:t>) and </a:t>
            </a:r>
            <a:r>
              <a:rPr lang="en-US" altLang="zh-CN" dirty="0">
                <a:latin typeface="FrutigerLTStd-Light"/>
              </a:rPr>
              <a:t>with DAPI to indicate their nuclei (</a:t>
            </a:r>
            <a:r>
              <a:rPr lang="en-US" altLang="zh-CN" i="1" dirty="0">
                <a:latin typeface="FrutigerLTStd-LightItalic"/>
              </a:rPr>
              <a:t>dark blue</a:t>
            </a:r>
            <a:r>
              <a:rPr lang="en-US" altLang="zh-CN" dirty="0">
                <a:latin typeface="FrutigerLTStd-Light"/>
              </a:rPr>
              <a:t>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31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842" name="Picture 2" descr="table_14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093" y="194758"/>
            <a:ext cx="2546604" cy="6663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1973289" y="1881826"/>
            <a:ext cx="1627632" cy="182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982431" y="4748245"/>
            <a:ext cx="1627632" cy="182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594697" y="2073320"/>
            <a:ext cx="60765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An EMT can also be seen at the edges of carcinomas that are invading adjacent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tissues (</a:t>
            </a:r>
            <a:r>
              <a:rPr lang="en-US" altLang="zh-CN" dirty="0" smtClean="0">
                <a:solidFill>
                  <a:srgbClr val="1271FF"/>
                </a:solidFill>
                <a:latin typeface="UtopiaStd-Semibold"/>
              </a:rPr>
              <a:t>Figure </a:t>
            </a:r>
            <a:r>
              <a:rPr lang="en-US" altLang="zh-CN" dirty="0">
                <a:solidFill>
                  <a:srgbClr val="1271FF"/>
                </a:solidFill>
                <a:latin typeface="UtopiaStd-Semibold"/>
              </a:rPr>
              <a:t>14.14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). This pathological process is very similar to the EMTs occurring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during early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embryogenesis and wound healing. </a:t>
            </a:r>
            <a:r>
              <a:rPr lang="en-US" altLang="zh-CN" u="sng" dirty="0">
                <a:solidFill>
                  <a:srgbClr val="0070C0"/>
                </a:solidFill>
                <a:latin typeface="UtopiaStd-Regular"/>
              </a:rPr>
              <a:t>It is plausible, though hardly proven, </a:t>
            </a:r>
            <a:r>
              <a:rPr lang="en-US" altLang="zh-CN" u="sng" dirty="0" smtClean="0">
                <a:solidFill>
                  <a:srgbClr val="0070C0"/>
                </a:solidFill>
                <a:latin typeface="UtopiaStd-Regular"/>
              </a:rPr>
              <a:t>that all </a:t>
            </a:r>
            <a:r>
              <a:rPr lang="en-US" altLang="zh-CN" u="sng" dirty="0">
                <a:solidFill>
                  <a:srgbClr val="0070C0"/>
                </a:solidFill>
                <a:latin typeface="UtopiaStd-Regular"/>
              </a:rPr>
              <a:t>types of carcinoma cells must pass, at least partially, through an EMT in order </a:t>
            </a:r>
            <a:r>
              <a:rPr lang="en-US" altLang="zh-CN" u="sng" dirty="0" smtClean="0">
                <a:solidFill>
                  <a:srgbClr val="0070C0"/>
                </a:solidFill>
                <a:latin typeface="UtopiaStd-Regular"/>
              </a:rPr>
              <a:t>to become </a:t>
            </a:r>
            <a:r>
              <a:rPr lang="en-US" altLang="zh-CN" u="sng" dirty="0">
                <a:solidFill>
                  <a:srgbClr val="0070C0"/>
                </a:solidFill>
                <a:latin typeface="UtopiaStd-Regular"/>
              </a:rPr>
              <a:t>motile and invasive.</a:t>
            </a:r>
            <a:endParaRPr lang="zh-CN" altLang="en-US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91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 descr="figure_14_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34" y="2174940"/>
            <a:ext cx="6044402" cy="367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9905" y="1629361"/>
            <a:ext cx="512787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Melanomas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are among the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most malignant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tumors because of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their tendency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to metastasize widely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once they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reach a certain stage of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tumor progression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. This behavior is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attributable, in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part, to the reactivation of a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cell biological program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that enabled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the migratory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behavior of their neural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crest ancestors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(see Figure 14.13C). </a:t>
            </a:r>
            <a:r>
              <a:rPr lang="en-US" altLang="zh-CN" sz="1600" u="sng" dirty="0">
                <a:solidFill>
                  <a:srgbClr val="FF0000"/>
                </a:solidFill>
                <a:latin typeface="FrutigerLTStd-Light"/>
              </a:rPr>
              <a:t>The </a:t>
            </a:r>
            <a:r>
              <a:rPr lang="en-US" altLang="zh-CN" sz="1600" u="sng" dirty="0" smtClean="0">
                <a:solidFill>
                  <a:srgbClr val="FF0000"/>
                </a:solidFill>
                <a:latin typeface="FrutigerLTStd-Light"/>
              </a:rPr>
              <a:t>shift from </a:t>
            </a:r>
            <a:r>
              <a:rPr lang="en-US" altLang="zh-CN" sz="1600" u="sng" dirty="0">
                <a:solidFill>
                  <a:srgbClr val="FF0000"/>
                </a:solidFill>
                <a:latin typeface="FrutigerLTStd-Light"/>
              </a:rPr>
              <a:t>E- to N-cadherin expression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,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which occurs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when melanocytes (A)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become transformed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into melanoma cells (B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), has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been proposed to facilitate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invasion of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the </a:t>
            </a:r>
            <a:r>
              <a:rPr lang="en-US" altLang="zh-CN" sz="1600" dirty="0" err="1">
                <a:solidFill>
                  <a:srgbClr val="000000"/>
                </a:solidFill>
                <a:latin typeface="FrutigerLTStd-Light"/>
              </a:rPr>
              <a:t>stroma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, since the shutdown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of E-cadherin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expression (</a:t>
            </a:r>
            <a:r>
              <a:rPr lang="en-US" altLang="zh-CN" sz="1600" i="1" dirty="0">
                <a:solidFill>
                  <a:srgbClr val="000000"/>
                </a:solidFill>
                <a:latin typeface="FrutigerLTStd-LightItalic"/>
              </a:rPr>
              <a:t>blue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)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enables these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cancer cells to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extricate(</a:t>
            </a:r>
            <a:r>
              <a:rPr lang="zh-CN" altLang="en-US" sz="1600" dirty="0"/>
              <a:t>脱身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) themselves from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their keratinocyte neighbors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in the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epidermis, while its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replacement by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expression of N-cadherin (</a:t>
            </a:r>
            <a:r>
              <a:rPr lang="en-US" altLang="zh-CN" sz="1600" i="1" dirty="0" smtClean="0">
                <a:solidFill>
                  <a:srgbClr val="000000"/>
                </a:solidFill>
                <a:latin typeface="FrutigerLTStd-LightItalic"/>
              </a:rPr>
              <a:t>reddish pink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) allows these tumor cells to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form </a:t>
            </a:r>
            <a:r>
              <a:rPr lang="en-US" altLang="zh-CN" sz="1600" dirty="0" err="1" smtClean="0">
                <a:solidFill>
                  <a:srgbClr val="000000"/>
                </a:solidFill>
                <a:latin typeface="FrutigerLTStd-Light"/>
              </a:rPr>
              <a:t>homotypic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interactions with various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types of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mesenchymal cells, such as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fibroblasts and </a:t>
            </a:r>
            <a:r>
              <a:rPr lang="en-US" altLang="zh-CN" sz="1600" dirty="0">
                <a:solidFill>
                  <a:srgbClr val="000000"/>
                </a:solidFill>
                <a:latin typeface="FrutigerLTStd-Light"/>
              </a:rPr>
              <a:t>endothelial </a:t>
            </a:r>
            <a:r>
              <a:rPr lang="en-US" altLang="zh-CN" sz="1600" dirty="0" smtClean="0">
                <a:solidFill>
                  <a:srgbClr val="000000"/>
                </a:solidFill>
                <a:latin typeface="FrutigerLTStd-Light"/>
              </a:rPr>
              <a:t>cells. </a:t>
            </a:r>
            <a:endParaRPr lang="zh-CN" alt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1764792" y="434390"/>
            <a:ext cx="85643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14.16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Cadherin shifts and melanoma cell invasiveness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5610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2" descr="figure_14_1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21" y="1326232"/>
            <a:ext cx="8531225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954021" y="4985318"/>
            <a:ext cx="97170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UtopiaStd-Regular"/>
              </a:rPr>
              <a:t>the metastases deriving </a:t>
            </a:r>
            <a:r>
              <a:rPr lang="en-US" altLang="zh-CN" dirty="0" smtClean="0">
                <a:latin typeface="UtopiaStd-Regular"/>
              </a:rPr>
              <a:t>from</a:t>
            </a:r>
            <a:r>
              <a:rPr lang="zh-CN" altLang="en-US" dirty="0" smtClean="0">
                <a:latin typeface="UtopiaStd-Regular"/>
              </a:rPr>
              <a:t> </a:t>
            </a:r>
            <a:r>
              <a:rPr lang="en-US" altLang="zh-CN" dirty="0" smtClean="0">
                <a:latin typeface="UtopiaStd-Regular"/>
              </a:rPr>
              <a:t>a </a:t>
            </a:r>
            <a:r>
              <a:rPr lang="en-US" altLang="zh-CN" dirty="0">
                <a:latin typeface="UtopiaStd-Regular"/>
              </a:rPr>
              <a:t>primary tumor often bear striking resemblance at the </a:t>
            </a:r>
            <a:r>
              <a:rPr lang="en-US" altLang="zh-CN" dirty="0" err="1">
                <a:latin typeface="UtopiaStd-Regular"/>
              </a:rPr>
              <a:t>histopathological</a:t>
            </a:r>
            <a:r>
              <a:rPr lang="en-US" altLang="zh-CN" dirty="0">
                <a:latin typeface="UtopiaStd-Regular"/>
              </a:rPr>
              <a:t> level to </a:t>
            </a:r>
            <a:r>
              <a:rPr lang="en-US" altLang="zh-CN" dirty="0" smtClean="0">
                <a:latin typeface="UtopiaStd-Regular"/>
              </a:rPr>
              <a:t>this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tumor (</a:t>
            </a:r>
            <a:r>
              <a:rPr lang="en-US" altLang="zh-CN" dirty="0">
                <a:solidFill>
                  <a:srgbClr val="1271FF"/>
                </a:solidFill>
                <a:latin typeface="UtopiaStd-Semibold"/>
              </a:rPr>
              <a:t>Figure 14.18A and B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). Hence, if the founders of these metastases underwent</a:t>
            </a:r>
            <a:r>
              <a:rPr lang="zh-CN" altLang="en-US" dirty="0">
                <a:solidFill>
                  <a:srgbClr val="000000"/>
                </a:solidFill>
                <a:latin typeface="UtopiaStd-Regular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an EMT during initial dissemination (which would have striking effects on their </a:t>
            </a:r>
            <a:r>
              <a:rPr lang="en-US" altLang="zh-CN" dirty="0" err="1">
                <a:solidFill>
                  <a:srgbClr val="000000"/>
                </a:solidFill>
                <a:latin typeface="UtopiaStd-Regular"/>
              </a:rPr>
              <a:t>histopathological</a:t>
            </a:r>
            <a:r>
              <a:rPr lang="zh-CN" altLang="en-US" dirty="0">
                <a:solidFill>
                  <a:srgbClr val="000000"/>
                </a:solidFill>
                <a:latin typeface="UtopiaStd-Regular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appearance), these EMT-associated changes must have been lost during</a:t>
            </a:r>
            <a:r>
              <a:rPr lang="zh-CN" altLang="en-US" dirty="0">
                <a:solidFill>
                  <a:srgbClr val="000000"/>
                </a:solidFill>
                <a:latin typeface="UtopiaStd-Regular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the formation of the metastasis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.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13269" y="299510"/>
            <a:ext cx="3998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/>
              <a:t>Reversibility of EMT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2395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4" name="Picture 2" descr="figure_14_18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86" y="1508760"/>
            <a:ext cx="7918588" cy="5035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02114" y="408201"/>
            <a:ext cx="3998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/>
              <a:t>Reversibility of EMT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731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98" name="Picture 2" descr="figure_14_20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58" y="2282445"/>
            <a:ext cx="6491218" cy="385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50392" y="699623"/>
            <a:ext cx="9753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14.20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Multiple signals collaborate to induce and then maintain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the mesenchymal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state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6946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80870" y="2199447"/>
            <a:ext cx="9144000" cy="1485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271FF"/>
                </a:solidFill>
                <a:latin typeface="ACaslonPro-Regular"/>
              </a:rPr>
              <a:t>14.5 Stromal cells contribute to the induction </a:t>
            </a:r>
            <a:r>
              <a:rPr lang="en-US" altLang="zh-CN" sz="3200" dirty="0" smtClean="0">
                <a:solidFill>
                  <a:srgbClr val="1271FF"/>
                </a:solidFill>
                <a:latin typeface="ACaslonPro-Regular"/>
              </a:rPr>
              <a:t>of invasiveness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60095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figure_14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84" y="352552"/>
            <a:ext cx="2876550" cy="631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90463" y="2044804"/>
            <a:ext cx="641324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Seen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here is a whole-body scan of a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patient with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metastatic non-Hodgkin’s lymphoma (NHL). This is a fusion image of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 CT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(computed X-ray tomography) scan of the body’s tissues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gray, blue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and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 PET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(positron-emission tomography) scan in which the uptake of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radioactively labeled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fluorodeoxyglucose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(FDG) in various tissues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yellow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has been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detected. FDG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uptake indicates regions of high glucose uptake associated with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aerobic glycolysis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(see Section 2.6). The activity associated with the brain is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normal. However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the yellow spots in the abdominal regions indicate multiple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NHL metastases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. 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4891899" y="682998"/>
            <a:ext cx="68018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1271FF"/>
                </a:solidFill>
                <a:latin typeface="FrutigerLTStd-Bold"/>
              </a:rPr>
              <a:t>Figure 14.1 </a:t>
            </a:r>
            <a:r>
              <a:rPr lang="en-US" altLang="zh-CN" sz="3200" b="1" dirty="0">
                <a:solidFill>
                  <a:srgbClr val="000000"/>
                </a:solidFill>
                <a:latin typeface="FrutigerLTStd-Bold"/>
              </a:rPr>
              <a:t>Disseminated tumors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794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4" name="Picture 2" descr="figure_14_22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89" y="1502134"/>
            <a:ext cx="6515313" cy="4991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27302" y="2083159"/>
            <a:ext cx="466462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(C) The reciprocal </a:t>
            </a:r>
            <a:r>
              <a:rPr lang="en-US" altLang="zh-CN" dirty="0" smtClean="0">
                <a:latin typeface="FrutigerLTStd-Light"/>
              </a:rPr>
              <a:t>interactions between </a:t>
            </a:r>
            <a:r>
              <a:rPr lang="en-US" altLang="zh-CN" dirty="0">
                <a:latin typeface="FrutigerLTStd-Light"/>
              </a:rPr>
              <a:t>breast cancer cells and macrophages are </a:t>
            </a:r>
            <a:r>
              <a:rPr lang="en-US" altLang="zh-CN" dirty="0" smtClean="0">
                <a:latin typeface="FrutigerLTStd-Light"/>
              </a:rPr>
              <a:t>illustrated schematically </a:t>
            </a:r>
            <a:r>
              <a:rPr lang="en-US" altLang="zh-CN" dirty="0">
                <a:latin typeface="FrutigerLTStd-Light"/>
              </a:rPr>
              <a:t>here. Because macrophages are often found in </a:t>
            </a:r>
            <a:r>
              <a:rPr lang="en-US" altLang="zh-CN" dirty="0" smtClean="0">
                <a:latin typeface="FrutigerLTStd-Light"/>
              </a:rPr>
              <a:t>close proximity </a:t>
            </a:r>
            <a:r>
              <a:rPr lang="en-US" altLang="zh-CN" dirty="0">
                <a:latin typeface="FrutigerLTStd-Light"/>
              </a:rPr>
              <a:t>to </a:t>
            </a:r>
            <a:r>
              <a:rPr lang="en-US" altLang="zh-CN" dirty="0" err="1">
                <a:latin typeface="FrutigerLTStd-Light"/>
              </a:rPr>
              <a:t>microvessels</a:t>
            </a:r>
            <a:r>
              <a:rPr lang="en-US" altLang="zh-CN" dirty="0">
                <a:latin typeface="FrutigerLTStd-Light"/>
              </a:rPr>
              <a:t>, the stimulation by </a:t>
            </a:r>
            <a:r>
              <a:rPr lang="en-US" altLang="zh-CN" dirty="0" smtClean="0">
                <a:latin typeface="FrutigerLTStd-Light"/>
              </a:rPr>
              <a:t>tumor-associated macrophages </a:t>
            </a:r>
            <a:r>
              <a:rPr lang="en-US" altLang="zh-CN" dirty="0">
                <a:latin typeface="FrutigerLTStd-Light"/>
              </a:rPr>
              <a:t>(TAMs) of breast cancer cell motility and </a:t>
            </a:r>
            <a:r>
              <a:rPr lang="en-US" altLang="zh-CN" dirty="0" smtClean="0">
                <a:latin typeface="FrutigerLTStd-Light"/>
              </a:rPr>
              <a:t>invasiveness may </a:t>
            </a:r>
            <a:r>
              <a:rPr lang="en-US" altLang="zh-CN" dirty="0">
                <a:latin typeface="FrutigerLTStd-Light"/>
              </a:rPr>
              <a:t>also contribute to cancer cell </a:t>
            </a:r>
            <a:r>
              <a:rPr lang="en-US" altLang="zh-CN" dirty="0" err="1">
                <a:latin typeface="FrutigerLTStd-Light"/>
              </a:rPr>
              <a:t>intravasation</a:t>
            </a:r>
            <a:r>
              <a:rPr lang="en-US" altLang="zh-CN" dirty="0">
                <a:latin typeface="FrutigerLTStd-Light"/>
              </a:rPr>
              <a:t>, as suggested by </a:t>
            </a:r>
            <a:r>
              <a:rPr lang="en-US" altLang="zh-CN" dirty="0" smtClean="0">
                <a:latin typeface="FrutigerLTStd-Light"/>
              </a:rPr>
              <a:t>the observations </a:t>
            </a:r>
            <a:r>
              <a:rPr lang="en-US" altLang="zh-CN" dirty="0">
                <a:latin typeface="FrutigerLTStd-Light"/>
              </a:rPr>
              <a:t>of Figure 14.7 and depicted here in more </a:t>
            </a:r>
            <a:r>
              <a:rPr lang="en-US" altLang="zh-CN" dirty="0" smtClean="0">
                <a:latin typeface="FrutigerLTStd-Light"/>
              </a:rPr>
              <a:t>mechanistic detail</a:t>
            </a:r>
            <a:r>
              <a:rPr lang="en-US" altLang="zh-CN" dirty="0">
                <a:latin typeface="FrutigerLTStd-Light"/>
              </a:rPr>
              <a:t>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409700" y="361486"/>
            <a:ext cx="9677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14.22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Reciprocal stimulation by breast cancer cells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and macrophages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0634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6" name="Picture 2" descr="figure_14_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80" y="1399258"/>
            <a:ext cx="6571062" cy="5326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218682" y="1712602"/>
            <a:ext cx="44713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This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diagram presents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 highly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simplified view of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signaling channels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that originate in the </a:t>
            </a:r>
            <a:r>
              <a:rPr lang="en-US" altLang="zh-CN" dirty="0" err="1" smtClean="0">
                <a:solidFill>
                  <a:srgbClr val="000000"/>
                </a:solidFill>
                <a:latin typeface="FrutigerLTStd-Light"/>
              </a:rPr>
              <a:t>stroma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 and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influence epithelial cancer cells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to undergo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 partial or complete EMT. </a:t>
            </a:r>
            <a:r>
              <a:rPr lang="en-US" altLang="zh-CN" u="sng" dirty="0" smtClean="0">
                <a:solidFill>
                  <a:srgbClr val="000000"/>
                </a:solidFill>
                <a:latin typeface="FrutigerLTStd-Light"/>
              </a:rPr>
              <a:t>It is </a:t>
            </a:r>
            <a:r>
              <a:rPr lang="en-US" altLang="zh-CN" u="sng" dirty="0">
                <a:solidFill>
                  <a:srgbClr val="000000"/>
                </a:solidFill>
                <a:latin typeface="FrutigerLTStd-Light"/>
              </a:rPr>
              <a:t>likely that an EMT program is </a:t>
            </a:r>
            <a:r>
              <a:rPr lang="en-US" altLang="zh-CN" u="sng" dirty="0" smtClean="0">
                <a:solidFill>
                  <a:srgbClr val="000000"/>
                </a:solidFill>
                <a:latin typeface="FrutigerLTStd-Light"/>
              </a:rPr>
              <a:t>usually triggered </a:t>
            </a:r>
            <a:r>
              <a:rPr lang="en-US" altLang="zh-CN" u="sng" dirty="0">
                <a:solidFill>
                  <a:srgbClr val="000000"/>
                </a:solidFill>
                <a:latin typeface="FrutigerLTStd-Light"/>
              </a:rPr>
              <a:t>in response to a confluence </a:t>
            </a:r>
            <a:r>
              <a:rPr lang="en-US" altLang="zh-CN" u="sng" dirty="0" smtClean="0">
                <a:solidFill>
                  <a:srgbClr val="000000"/>
                </a:solidFill>
                <a:latin typeface="FrutigerLTStd-Light"/>
              </a:rPr>
              <a:t>of signals </a:t>
            </a:r>
            <a:r>
              <a:rPr lang="en-US" altLang="zh-CN" u="sng" dirty="0">
                <a:solidFill>
                  <a:srgbClr val="000000"/>
                </a:solidFill>
                <a:latin typeface="FrutigerLTStd-Light"/>
              </a:rPr>
              <a:t>that carcinoma cells receive </a:t>
            </a:r>
            <a:r>
              <a:rPr lang="en-US" altLang="zh-CN" u="sng" dirty="0" smtClean="0">
                <a:solidFill>
                  <a:srgbClr val="000000"/>
                </a:solidFill>
                <a:latin typeface="FrutigerLTStd-Light"/>
              </a:rPr>
              <a:t>from the </a:t>
            </a:r>
            <a:r>
              <a:rPr lang="en-US" altLang="zh-CN" u="sng" dirty="0" err="1">
                <a:solidFill>
                  <a:srgbClr val="000000"/>
                </a:solidFill>
                <a:latin typeface="FrutigerLTStd-Light"/>
              </a:rPr>
              <a:t>stroma</a:t>
            </a:r>
            <a:r>
              <a:rPr lang="en-US" altLang="zh-CN" u="sng" dirty="0">
                <a:solidFill>
                  <a:srgbClr val="000000"/>
                </a:solidFill>
                <a:latin typeface="FrutigerLTStd-Light"/>
              </a:rPr>
              <a:t> together with </a:t>
            </a:r>
            <a:r>
              <a:rPr lang="en-US" altLang="zh-CN" u="sng" dirty="0" smtClean="0">
                <a:solidFill>
                  <a:srgbClr val="000000"/>
                </a:solidFill>
                <a:latin typeface="FrutigerLTStd-Light"/>
              </a:rPr>
              <a:t>intracellular signals</a:t>
            </a:r>
            <a:r>
              <a:rPr lang="en-US" altLang="zh-CN" u="sng" dirty="0">
                <a:solidFill>
                  <a:srgbClr val="000000"/>
                </a:solidFill>
                <a:latin typeface="FrutigerLTStd-Light"/>
              </a:rPr>
              <a:t>, such as those released by a </a:t>
            </a:r>
            <a:r>
              <a:rPr lang="en-US" altLang="zh-CN" i="1" u="sng" dirty="0" err="1" smtClean="0">
                <a:solidFill>
                  <a:srgbClr val="000000"/>
                </a:solidFill>
                <a:latin typeface="FrutigerLTStd-LightItalic"/>
              </a:rPr>
              <a:t>ras</a:t>
            </a:r>
            <a:r>
              <a:rPr lang="en-US" altLang="zh-CN" i="1" u="sng" dirty="0" smtClean="0">
                <a:solidFill>
                  <a:srgbClr val="000000"/>
                </a:solidFill>
                <a:latin typeface="FrutigerLTStd-LightItalic"/>
              </a:rPr>
              <a:t> </a:t>
            </a:r>
            <a:r>
              <a:rPr lang="en-US" altLang="zh-CN" u="sng" dirty="0" smtClean="0">
                <a:solidFill>
                  <a:srgbClr val="000000"/>
                </a:solidFill>
                <a:latin typeface="FrutigerLTStd-Light"/>
              </a:rPr>
              <a:t>oncogene</a:t>
            </a:r>
            <a:r>
              <a:rPr lang="en-US" altLang="zh-CN" u="sng" dirty="0">
                <a:solidFill>
                  <a:srgbClr val="000000"/>
                </a:solidFill>
                <a:latin typeface="FrutigerLTStd-Light"/>
              </a:rPr>
              <a:t>, as indicated here.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precise identities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of these stromal signals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and their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combinatorial mechanisms of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action remain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to be elucidated. 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2095514" y="399035"/>
            <a:ext cx="86629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1271FF"/>
                </a:solidFill>
                <a:latin typeface="FrutigerLTStd-Bold"/>
              </a:rPr>
              <a:t>Figure 14.24 </a:t>
            </a:r>
            <a:r>
              <a:rPr lang="en-US" altLang="zh-CN" sz="3200" b="1" dirty="0">
                <a:solidFill>
                  <a:srgbClr val="000000"/>
                </a:solidFill>
                <a:latin typeface="FrutigerLTStd-Bold"/>
              </a:rPr>
              <a:t>Signals that trigger an EMT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931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866" name="Picture 2" descr="table_14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1" y="1003300"/>
            <a:ext cx="8524875" cy="484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583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figure_14_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351" y="1647825"/>
            <a:ext cx="6738018" cy="4927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48562" y="323850"/>
            <a:ext cx="95813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14.25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Embryonic transcription factors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programming epithelial–mesenchymal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transitions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2463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34" name="Picture 2" descr="figure_14_25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34" y="1490472"/>
            <a:ext cx="4151922" cy="503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734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 descr="figure_14_25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7" y="292101"/>
            <a:ext cx="4619625" cy="628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665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2" name="Picture 2" descr="figure_14_2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76" y="274854"/>
            <a:ext cx="3119438" cy="628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19800" y="221618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FrutigerLTStd-Light"/>
              </a:rPr>
              <a:t>(C) Twist is shown here in an early </a:t>
            </a:r>
            <a:r>
              <a:rPr lang="en-US" altLang="zh-CN" i="1" dirty="0">
                <a:latin typeface="FrutigerLTStd-LightItalic"/>
              </a:rPr>
              <a:t>Drosophila </a:t>
            </a:r>
            <a:r>
              <a:rPr lang="en-US" altLang="zh-CN" dirty="0">
                <a:latin typeface="FrutigerLTStd-Light"/>
              </a:rPr>
              <a:t>embryo,</a:t>
            </a:r>
          </a:p>
          <a:p>
            <a:r>
              <a:rPr lang="en-US" altLang="zh-CN" dirty="0">
                <a:latin typeface="FrutigerLTStd-Light"/>
              </a:rPr>
              <a:t>in which it programs an EMT at the site of gastrulation (</a:t>
            </a:r>
            <a:r>
              <a:rPr lang="en-US" altLang="zh-CN" i="1" dirty="0">
                <a:latin typeface="FrutigerLTStd-LightItalic"/>
              </a:rPr>
              <a:t>brown</a:t>
            </a:r>
            <a:r>
              <a:rPr lang="en-US" altLang="zh-CN" dirty="0">
                <a:latin typeface="FrutigerLTStd-Light"/>
              </a:rPr>
              <a:t>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25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6" name="Picture 2" descr="figure_14_25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66" y="1655064"/>
            <a:ext cx="4149618" cy="4856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46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figure_14_25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06" y="1801368"/>
            <a:ext cx="4253466" cy="443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028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54" name="Picture 2" descr="figure_14_25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808" y="1691640"/>
            <a:ext cx="4537984" cy="429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864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figure_14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32" y="361696"/>
            <a:ext cx="4941888" cy="630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9698" y="1141491"/>
            <a:ext cx="58948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14.2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Histology of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metastases in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various tissues throughout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the body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8301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 descr="figure_14_25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21" y="1353312"/>
            <a:ext cx="3574081" cy="4874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213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2" name="Picture 2" descr="figure_14_25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32" y="1060704"/>
            <a:ext cx="4155302" cy="5005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325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6" name="Picture 2" descr="figure_14_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46" y="276224"/>
            <a:ext cx="4296029" cy="6475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90803" y="3514153"/>
            <a:ext cx="6598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Expression of the </a:t>
            </a:r>
            <a:r>
              <a:rPr lang="en-US" altLang="zh-CN" sz="2400" b="1" dirty="0">
                <a:solidFill>
                  <a:srgbClr val="000000"/>
                </a:solidFill>
                <a:latin typeface="FrutigerLTStd-Light"/>
              </a:rPr>
              <a:t>Slug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transcription factor is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induced transiently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in a monolayer culture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of keratinocytes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that has been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wounded by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scraping away a swath of cells. 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5496877" y="843697"/>
            <a:ext cx="65436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14.26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Transient expression of an EMT-inducing transcription factor in wound healing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0602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04821" y="1547545"/>
            <a:ext cx="89013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14.7 EMT-inducing transcription factors also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enable entrance 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into the stem cell state</a:t>
            </a:r>
            <a:endParaRPr lang="zh-CN" alt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1294638" y="3707029"/>
            <a:ext cx="98755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UtopiaStd-Regular"/>
              </a:rPr>
              <a:t>The cellular traits that are induced by the actions of one or another EMT-TF </a:t>
            </a:r>
            <a:r>
              <a:rPr lang="en-US" altLang="zh-CN" dirty="0" smtClean="0">
                <a:latin typeface="UtopiaStd-Regular"/>
              </a:rPr>
              <a:t>suggest that </a:t>
            </a:r>
            <a:r>
              <a:rPr lang="en-US" altLang="zh-CN" dirty="0">
                <a:latin typeface="UtopiaStd-Regular"/>
              </a:rPr>
              <a:t>these master regulators can orchestrate almost all of the steps of the </a:t>
            </a:r>
            <a:r>
              <a:rPr lang="en-US" altLang="zh-CN" dirty="0" smtClean="0">
                <a:latin typeface="UtopiaStd-Regular"/>
              </a:rPr>
              <a:t>invasion–metastasis </a:t>
            </a:r>
            <a:r>
              <a:rPr lang="en-US" altLang="zh-CN" dirty="0">
                <a:latin typeface="UtopiaStd-Regular"/>
              </a:rPr>
              <a:t>cascade. There is, however, one trait that is critical for metastasis that </a:t>
            </a:r>
            <a:r>
              <a:rPr lang="en-US" altLang="zh-CN" dirty="0" smtClean="0">
                <a:latin typeface="UtopiaStd-Regular"/>
              </a:rPr>
              <a:t>has not </a:t>
            </a:r>
            <a:r>
              <a:rPr lang="en-US" altLang="zh-CN" dirty="0">
                <a:latin typeface="UtopiaStd-Regular"/>
              </a:rPr>
              <a:t>yet been considered here: in order for a disseminated cancer cell to seed a </a:t>
            </a:r>
            <a:r>
              <a:rPr lang="en-US" altLang="zh-CN" dirty="0" smtClean="0">
                <a:latin typeface="UtopiaStd-Regular"/>
              </a:rPr>
              <a:t>metastasis, it </a:t>
            </a:r>
            <a:r>
              <a:rPr lang="en-US" altLang="zh-CN" dirty="0">
                <a:latin typeface="UtopiaStd-Regular"/>
              </a:rPr>
              <a:t>must possess the tumor-initiating ability that we previously ascribed to </a:t>
            </a:r>
            <a:r>
              <a:rPr lang="en-US" altLang="zh-CN" dirty="0" smtClean="0">
                <a:latin typeface="UtopiaStd-Regular"/>
              </a:rPr>
              <a:t>cancer stem </a:t>
            </a:r>
            <a:r>
              <a:rPr lang="en-US" altLang="zh-CN" dirty="0">
                <a:latin typeface="UtopiaStd-Regular"/>
              </a:rPr>
              <a:t>cells (CSCs; see Section 11.6).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1834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4" name="Picture 2" descr="figure_14_2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907" y="1354582"/>
            <a:ext cx="7346816" cy="452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96872" y="400475"/>
            <a:ext cx="95759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14.27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EMT-inducing transcription factors confer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stem cell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properties on epithelial cells </a:t>
            </a:r>
            <a:endParaRPr lang="zh-CN" alt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5891239" y="587590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fluorescence-activated cell sorting (FACS)</a:t>
            </a:r>
          </a:p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into a minority subpopulation that has a CD44</a:t>
            </a:r>
            <a:r>
              <a:rPr lang="en-US" altLang="zh-CN" sz="800" dirty="0">
                <a:solidFill>
                  <a:srgbClr val="000000"/>
                </a:solidFill>
                <a:latin typeface="FrutigerLTStd-Light"/>
              </a:rPr>
              <a:t>hi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CD24</a:t>
            </a:r>
            <a:r>
              <a:rPr lang="en-US" altLang="zh-CN" sz="800" dirty="0">
                <a:solidFill>
                  <a:srgbClr val="000000"/>
                </a:solidFill>
                <a:latin typeface="FrutigerLTStd-Light"/>
              </a:rPr>
              <a:t>lo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cell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surface profile</a:t>
            </a:r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11830" y="6014409"/>
            <a:ext cx="52794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experimentally immortalized human</a:t>
            </a:r>
          </a:p>
          <a:p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mammary epithelial cells, termed HMLE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52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8" name="Picture 2" descr="figure_14_27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577" y="1969071"/>
            <a:ext cx="7511204" cy="4213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96872" y="400475"/>
            <a:ext cx="95759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14.27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EMT-inducing transcription factors confer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stem cell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properties on epithelial cells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3581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4" name="Picture 2" descr="figure_14_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29" y="1437403"/>
            <a:ext cx="7581439" cy="520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82040" y="262872"/>
            <a:ext cx="100470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14.31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Indications of the role of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EMT-inducing transcription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factors in human tumor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progression</a:t>
            </a:r>
            <a:endParaRPr lang="zh-CN" alt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8304928" y="4807958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FrutigerLTStd-Light"/>
              </a:rPr>
              <a:t>Circulating tumor cells (CTCs)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70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06479" y="2787080"/>
            <a:ext cx="8519160" cy="875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UtopiaStd-Regular"/>
              </a:rPr>
              <a:t>the most obvious trait of malignant cells—their ability to invade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UtopiaStd-Regular"/>
              </a:rPr>
              <a:t>adjacent cell layers.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706479" y="3966656"/>
            <a:ext cx="796542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The most important effectors of these complex changes are the </a:t>
            </a:r>
            <a:r>
              <a:rPr lang="en-US" altLang="zh-CN" sz="2800" b="1" dirty="0">
                <a:solidFill>
                  <a:srgbClr val="000000"/>
                </a:solidFill>
                <a:latin typeface="UtopiaStd-Regular"/>
              </a:rPr>
              <a:t>matrix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UtopiaStd-Regular"/>
              </a:rPr>
              <a:t>metalloproteinases</a:t>
            </a:r>
            <a:r>
              <a:rPr lang="zh-CN" altLang="en-US" sz="2800" b="1" dirty="0" smtClean="0">
                <a:solidFill>
                  <a:srgbClr val="000000"/>
                </a:solidFill>
                <a:latin typeface="UtopiaStd-Regular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(MMPs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; see Table 13.1). In carcinomas, the bulk of these proteases are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secreted</a:t>
            </a:r>
            <a:r>
              <a:rPr lang="zh-CN" altLang="en-US" dirty="0" smtClean="0">
                <a:solidFill>
                  <a:srgbClr val="000000"/>
                </a:solidFill>
                <a:latin typeface="UtopiaStd-Regular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by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recruited stromal cells, notably macrophages, mast cells, and fibroblasts,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rather</a:t>
            </a:r>
            <a:r>
              <a:rPr lang="zh-CN" altLang="en-US" dirty="0" smtClean="0">
                <a:solidFill>
                  <a:srgbClr val="000000"/>
                </a:solidFill>
                <a:latin typeface="UtopiaStd-Regular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than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by the neoplastic epithelial cells (</a:t>
            </a:r>
            <a:r>
              <a:rPr lang="en-US" altLang="zh-CN" dirty="0">
                <a:solidFill>
                  <a:srgbClr val="1271FF"/>
                </a:solidFill>
                <a:latin typeface="UtopiaStd-Semibold"/>
              </a:rPr>
              <a:t>Figure 14.32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).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259014" y="852829"/>
            <a:ext cx="92477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1271FF"/>
                </a:solidFill>
                <a:latin typeface="ACaslonPro-Regular"/>
              </a:rPr>
              <a:t>14.9 Extracellular proteases play key roles in invasiveness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92450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4" name="Picture 2" descr="figure_14_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221" y="1352145"/>
            <a:ext cx="6312571" cy="5337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44284" y="4020665"/>
            <a:ext cx="5345376" cy="1691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FrutigerLTStd-Light"/>
              </a:rPr>
              <a:t>MMPs are </a:t>
            </a:r>
            <a:r>
              <a:rPr lang="en-US" altLang="zh-CN" sz="2400" dirty="0">
                <a:solidFill>
                  <a:srgbClr val="000000"/>
                </a:solidFill>
                <a:latin typeface="FrutigerLTStd-Light"/>
              </a:rPr>
              <a:t>produced largely by inflammatory cells and fibroblasts in the tumor </a:t>
            </a:r>
            <a:r>
              <a:rPr lang="en-US" altLang="zh-CN" sz="2400" dirty="0" err="1">
                <a:solidFill>
                  <a:srgbClr val="000000"/>
                </a:solidFill>
                <a:latin typeface="FrutigerLTStd-Light"/>
              </a:rPr>
              <a:t>stroma</a:t>
            </a:r>
            <a:r>
              <a:rPr lang="en-US" altLang="zh-CN" sz="2400" dirty="0">
                <a:solidFill>
                  <a:srgbClr val="000000"/>
                </a:solidFill>
                <a:latin typeface="FrutigerLTStd-Light"/>
              </a:rPr>
              <a:t>.</a:t>
            </a:r>
            <a:endParaRPr lang="zh-CN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1620162" y="242395"/>
            <a:ext cx="91386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14.32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Matrix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metalloproteinases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 produced by tumor-associated cells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8678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70" name="Picture 2" descr="figure_14_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8" y="372444"/>
            <a:ext cx="2363788" cy="627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58246" y="2658804"/>
            <a:ext cx="86684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Membrane-tethered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proteases, notably MT1-MMP,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initially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enable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carcinoma cells to degrade the basement membrane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green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that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separates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them from the adjacent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stroma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. Once in direct contact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with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stroma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pink</a:t>
            </a:r>
            <a:r>
              <a:rPr lang="en-US" altLang="zh-CN" u="sng" dirty="0">
                <a:solidFill>
                  <a:srgbClr val="000000"/>
                </a:solidFill>
                <a:latin typeface="FrutigerLTStd-Light"/>
              </a:rPr>
              <a:t>), MT1-MMP can cleave pro-MMP-2 made by the </a:t>
            </a:r>
            <a:r>
              <a:rPr lang="en-US" altLang="zh-CN" u="sng" dirty="0" smtClean="0">
                <a:solidFill>
                  <a:srgbClr val="000000"/>
                </a:solidFill>
                <a:latin typeface="FrutigerLTStd-Light"/>
              </a:rPr>
              <a:t>stromal</a:t>
            </a:r>
            <a:r>
              <a:rPr lang="zh-CN" altLang="en-US" u="sng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u="sng" dirty="0" smtClean="0">
                <a:solidFill>
                  <a:srgbClr val="000000"/>
                </a:solidFill>
                <a:latin typeface="FrutigerLTStd-Light"/>
              </a:rPr>
              <a:t>cells</a:t>
            </a:r>
            <a:r>
              <a:rPr lang="en-US" altLang="zh-CN" u="sng" dirty="0">
                <a:solidFill>
                  <a:srgbClr val="000000"/>
                </a:solidFill>
                <a:latin typeface="FrutigerLTStd-Light"/>
              </a:rPr>
              <a:t>, converting it to an active, soluble protease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. MT1-MMP also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partially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cleaves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collagen I, which normally forms a densely interwoven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network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ECM of the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stroma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(see Figure 14.33B); the activated MMP-2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then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proceeds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to degrade the initially formed collagen I cleavage products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to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lower–molecular-weight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fragments. Dissolving the collagen I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network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creates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 channel immediately in front of the carcinoma cell that allows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it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to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invade more deeply into the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stroma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3670537" y="697429"/>
            <a:ext cx="76232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14.34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Collaboration of MT1-MMP and MMP-2 in carcinoma</a:t>
            </a:r>
            <a:r>
              <a:rPr lang="zh-CN" altLang="en-US" sz="2800" b="1" dirty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cell invasion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1145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39240" y="2417356"/>
            <a:ext cx="9518904" cy="1136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271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14.1 Travel of cancer cells from a primary tumor to </a:t>
            </a:r>
            <a:r>
              <a:rPr lang="en-US" altLang="zh-CN" sz="2400" dirty="0" smtClean="0">
                <a:solidFill>
                  <a:srgbClr val="1271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 site </a:t>
            </a:r>
            <a:r>
              <a:rPr lang="en-US" altLang="zh-CN" sz="2400" dirty="0">
                <a:solidFill>
                  <a:srgbClr val="1271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of potential metastasis depends on a series </a:t>
            </a:r>
            <a:r>
              <a:rPr lang="en-US" altLang="zh-CN" sz="2400" dirty="0" smtClean="0">
                <a:solidFill>
                  <a:srgbClr val="1271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of complex </a:t>
            </a:r>
            <a:r>
              <a:rPr lang="en-US" altLang="zh-CN" sz="2400" dirty="0">
                <a:solidFill>
                  <a:srgbClr val="1271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biological steps</a:t>
            </a:r>
            <a:endParaRPr lang="zh-CN" altLang="en-US" sz="24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4265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94" name="Picture 2" descr="figure_14_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56" y="1743150"/>
            <a:ext cx="7416850" cy="342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6815" y="5338886"/>
            <a:ext cx="115190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when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gene encoding MMP-3 (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also known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as stromelysin-1) is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expressed constitutively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as a transgene in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mammary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epithelium, the mice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develop abundant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hyperplasia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right panel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), including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extensive islands of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hyperplastic epithelial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cells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purple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that form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ducts, as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well as a fibrotic, </a:t>
            </a:r>
            <a:r>
              <a:rPr lang="en-US" altLang="zh-CN" dirty="0">
                <a:solidFill>
                  <a:srgbClr val="0099FF"/>
                </a:solidFill>
                <a:latin typeface="FrutigerLTStd-Light"/>
              </a:rPr>
              <a:t>collagen-rich </a:t>
            </a:r>
            <a:r>
              <a:rPr lang="en-US" altLang="zh-CN" dirty="0" err="1" smtClean="0">
                <a:solidFill>
                  <a:srgbClr val="0099FF"/>
                </a:solidFill>
                <a:latin typeface="FrutigerLTStd-Light"/>
              </a:rPr>
              <a:t>stroma</a:t>
            </a:r>
            <a:r>
              <a:rPr lang="en-US" altLang="zh-CN" dirty="0" smtClean="0">
                <a:solidFill>
                  <a:srgbClr val="0099FF"/>
                </a:solidFill>
                <a:latin typeface="FrutigerLTStd-Light"/>
              </a:rPr>
              <a:t> (</a:t>
            </a:r>
            <a:r>
              <a:rPr lang="en-US" altLang="zh-CN" i="1" dirty="0" smtClean="0">
                <a:solidFill>
                  <a:srgbClr val="0099FF"/>
                </a:solidFill>
                <a:latin typeface="FrutigerLTStd-LightItalic"/>
              </a:rPr>
              <a:t>light </a:t>
            </a:r>
            <a:r>
              <a:rPr lang="en-US" altLang="zh-CN" i="1" dirty="0">
                <a:solidFill>
                  <a:srgbClr val="0099FF"/>
                </a:solidFill>
                <a:latin typeface="FrutigerLTStd-LightItalic"/>
              </a:rPr>
              <a:t>blue</a:t>
            </a:r>
            <a:r>
              <a:rPr lang="en-US" altLang="zh-CN" dirty="0">
                <a:solidFill>
                  <a:srgbClr val="0099FF"/>
                </a:solidFill>
                <a:latin typeface="FrutigerLTStd-Light"/>
              </a:rPr>
              <a:t>)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and abnormal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adipocytes (</a:t>
            </a:r>
            <a:r>
              <a:rPr lang="en-US" altLang="zh-CN" i="1" dirty="0" smtClean="0">
                <a:solidFill>
                  <a:srgbClr val="000000"/>
                </a:solidFill>
                <a:latin typeface="FrutigerLTStd-LightItalic"/>
              </a:rPr>
              <a:t>white 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oval structures, lower </a:t>
            </a:r>
            <a:r>
              <a:rPr lang="en-US" altLang="zh-CN" i="1" dirty="0" smtClean="0">
                <a:solidFill>
                  <a:srgbClr val="000000"/>
                </a:solidFill>
                <a:latin typeface="FrutigerLTStd-LightItalic"/>
              </a:rPr>
              <a:t>right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337755" y="462521"/>
            <a:ext cx="99171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14.35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Ectopic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expression of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MMP-3 and mammary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tumor progression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474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21921" y="2490679"/>
            <a:ext cx="10084342" cy="131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14.10 Small </a:t>
            </a:r>
            <a:r>
              <a:rPr lang="en-US" altLang="zh-CN" sz="2800" dirty="0" err="1">
                <a:solidFill>
                  <a:srgbClr val="1271FF"/>
                </a:solidFill>
                <a:latin typeface="ACaslonPro-Regular"/>
              </a:rPr>
              <a:t>Ras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-like </a:t>
            </a:r>
            <a:r>
              <a:rPr lang="en-US" altLang="zh-CN" sz="2800" dirty="0" err="1">
                <a:solidFill>
                  <a:srgbClr val="1271FF"/>
                </a:solidFill>
                <a:latin typeface="ACaslonPro-Regular"/>
              </a:rPr>
              <a:t>GTPases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 control cellular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processes such 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as adhesion, cell shape, and cell motility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53919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18" name="Picture 2" descr="figure_14_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7" y="1302338"/>
            <a:ext cx="5007651" cy="5376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23511" y="534205"/>
            <a:ext cx="95756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14.36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Locomotion of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cells on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solid substrates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8663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42" name="Picture 2" descr="figure_14_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946" y="1276203"/>
            <a:ext cx="5975952" cy="537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2889" y="416938"/>
            <a:ext cx="11383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14.37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FrutigerLTStd-Bold"/>
              </a:rPr>
              <a:t>Lamellipodia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（</a:t>
            </a:r>
            <a:r>
              <a:rPr lang="zh-CN" altLang="en-US" sz="2800" dirty="0"/>
              <a:t>板状伪足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）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and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FrutigerLTStd-Bold"/>
              </a:rPr>
              <a:t>filopodia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（</a:t>
            </a:r>
            <a:r>
              <a:rPr lang="zh-CN" altLang="en-US" sz="2800" dirty="0"/>
              <a:t>丝状伪足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）</a:t>
            </a:r>
            <a:endParaRPr lang="zh-CN" alt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225349" y="2371946"/>
            <a:ext cx="28859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FrutigerLTStd-Light"/>
              </a:rPr>
              <a:t>Scanning</a:t>
            </a:r>
            <a:r>
              <a:rPr lang="zh-CN" altLang="en-US" sz="1600" dirty="0" smtClean="0">
                <a:latin typeface="FrutigerLTStd-Light"/>
              </a:rPr>
              <a:t> </a:t>
            </a:r>
            <a:r>
              <a:rPr lang="en-US" altLang="zh-CN" sz="1600" dirty="0" smtClean="0">
                <a:latin typeface="FrutigerLTStd-Light"/>
              </a:rPr>
              <a:t>electron </a:t>
            </a:r>
            <a:r>
              <a:rPr lang="en-US" altLang="zh-CN" sz="1600" dirty="0">
                <a:latin typeface="FrutigerLTStd-Light"/>
              </a:rPr>
              <a:t>micrograph </a:t>
            </a:r>
            <a:r>
              <a:rPr lang="en-US" altLang="zh-CN" sz="1600" dirty="0" smtClean="0">
                <a:latin typeface="FrutigerLTStd-Light"/>
              </a:rPr>
              <a:t>—</a:t>
            </a:r>
            <a:r>
              <a:rPr lang="en-US" altLang="zh-CN" sz="1600" dirty="0" err="1" smtClean="0">
                <a:latin typeface="FrutigerLTStd-Light"/>
              </a:rPr>
              <a:t>lamellipodia</a:t>
            </a:r>
            <a:endParaRPr lang="zh-CN" alt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8993174" y="1908330"/>
            <a:ext cx="278796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FrutigerLTStd-Light"/>
              </a:rPr>
              <a:t>actin fibers </a:t>
            </a:r>
            <a:r>
              <a:rPr lang="zh-CN" altLang="en-US" sz="1400" dirty="0" smtClean="0">
                <a:latin typeface="FrutigerLTStd-Light"/>
              </a:rPr>
              <a:t>：</a:t>
            </a:r>
            <a:r>
              <a:rPr lang="en-US" altLang="zh-CN" sz="1400" dirty="0" err="1" smtClean="0">
                <a:latin typeface="FrutigerLTStd-Light"/>
              </a:rPr>
              <a:t>phalloidin</a:t>
            </a:r>
            <a:r>
              <a:rPr lang="en-US" altLang="zh-CN" sz="1400" dirty="0" smtClean="0">
                <a:latin typeface="FrutigerLTStd-Light"/>
              </a:rPr>
              <a:t> </a:t>
            </a:r>
            <a:r>
              <a:rPr lang="en-US" altLang="zh-CN" sz="1400" dirty="0">
                <a:latin typeface="FrutigerLTStd-Light"/>
              </a:rPr>
              <a:t>(</a:t>
            </a:r>
            <a:r>
              <a:rPr lang="en-US" altLang="zh-CN" sz="1400" i="1" dirty="0">
                <a:latin typeface="FrutigerLTStd-LightItalic"/>
              </a:rPr>
              <a:t>red</a:t>
            </a:r>
            <a:r>
              <a:rPr lang="en-US" altLang="zh-CN" sz="1400" dirty="0">
                <a:latin typeface="FrutigerLTStd-Light"/>
              </a:rPr>
              <a:t>), </a:t>
            </a:r>
            <a:r>
              <a:rPr lang="en-US" altLang="zh-CN" sz="1400" dirty="0" err="1" smtClean="0">
                <a:latin typeface="FrutigerLTStd-Light"/>
              </a:rPr>
              <a:t>Ena</a:t>
            </a:r>
            <a:r>
              <a:rPr lang="en-US" altLang="zh-CN" sz="1400" dirty="0" smtClean="0">
                <a:latin typeface="FrutigerLTStd-Light"/>
              </a:rPr>
              <a:t>/VASP </a:t>
            </a:r>
            <a:r>
              <a:rPr lang="en-US" altLang="zh-CN" sz="1400" dirty="0">
                <a:latin typeface="FrutigerLTStd-Light"/>
              </a:rPr>
              <a:t>family, which programs the advance of </a:t>
            </a:r>
            <a:r>
              <a:rPr lang="en-US" altLang="zh-CN" sz="1400" dirty="0" smtClean="0">
                <a:latin typeface="FrutigerLTStd-Light"/>
              </a:rPr>
              <a:t>the</a:t>
            </a:r>
            <a:r>
              <a:rPr lang="zh-CN" altLang="en-US" sz="1400" dirty="0" smtClean="0">
                <a:latin typeface="FrutigerLTStd-Light"/>
              </a:rPr>
              <a:t> </a:t>
            </a:r>
            <a:r>
              <a:rPr lang="en-US" altLang="zh-CN" sz="1400" dirty="0" err="1" smtClean="0">
                <a:latin typeface="FrutigerLTStd-Light"/>
              </a:rPr>
              <a:t>lamellipodium</a:t>
            </a:r>
            <a:r>
              <a:rPr lang="en-US" altLang="zh-CN" sz="1400" dirty="0" smtClean="0">
                <a:latin typeface="FrutigerLTStd-Light"/>
              </a:rPr>
              <a:t> </a:t>
            </a:r>
            <a:r>
              <a:rPr lang="en-US" altLang="zh-CN" sz="1400" dirty="0">
                <a:latin typeface="FrutigerLTStd-Light"/>
              </a:rPr>
              <a:t>by organizing its focal adhesions and its outer </a:t>
            </a:r>
            <a:r>
              <a:rPr lang="en-US" altLang="zh-CN" sz="1400" dirty="0" err="1" smtClean="0">
                <a:latin typeface="FrutigerLTStd-Light"/>
              </a:rPr>
              <a:t>edge,is</a:t>
            </a:r>
            <a:r>
              <a:rPr lang="en-US" altLang="zh-CN" sz="1400" dirty="0" smtClean="0">
                <a:latin typeface="FrutigerLTStd-Light"/>
              </a:rPr>
              <a:t> </a:t>
            </a:r>
            <a:r>
              <a:rPr lang="en-US" altLang="zh-CN" sz="1400" dirty="0">
                <a:latin typeface="FrutigerLTStd-Light"/>
              </a:rPr>
              <a:t>labeled here with green fluorescent protein (GFP),</a:t>
            </a:r>
            <a:endParaRPr lang="zh-CN" alt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8985415" y="4583477"/>
            <a:ext cx="25370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FrutigerLTStd-Light"/>
              </a:rPr>
              <a:t>Filopodia</a:t>
            </a:r>
            <a:r>
              <a:rPr lang="en-US" altLang="zh-CN" sz="1400" dirty="0">
                <a:latin typeface="FrutigerLTStd-Light"/>
              </a:rPr>
              <a:t> protrude from the leading edges of cells, often </a:t>
            </a:r>
            <a:r>
              <a:rPr lang="en-US" altLang="zh-CN" sz="1400" dirty="0" smtClean="0">
                <a:latin typeface="FrutigerLTStd-Light"/>
              </a:rPr>
              <a:t>from</a:t>
            </a:r>
            <a:r>
              <a:rPr lang="zh-CN" altLang="en-US" sz="1400" dirty="0" smtClean="0">
                <a:latin typeface="FrutigerLTStd-Light"/>
              </a:rPr>
              <a:t> </a:t>
            </a:r>
            <a:r>
              <a:rPr lang="en-US" altLang="zh-CN" sz="1400" dirty="0" smtClean="0">
                <a:latin typeface="FrutigerLTStd-Light"/>
              </a:rPr>
              <a:t>the </a:t>
            </a:r>
            <a:r>
              <a:rPr lang="en-US" altLang="zh-CN" sz="1400" dirty="0">
                <a:latin typeface="FrutigerLTStd-Light"/>
              </a:rPr>
              <a:t>edges of </a:t>
            </a:r>
            <a:r>
              <a:rPr lang="en-US" altLang="zh-CN" sz="1400" dirty="0" err="1">
                <a:latin typeface="FrutigerLTStd-Light"/>
              </a:rPr>
              <a:t>lamellipodia</a:t>
            </a:r>
            <a:endParaRPr lang="zh-CN" alt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02889" y="5060531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FrutigerLTStd-Light"/>
              </a:rPr>
              <a:t>actin </a:t>
            </a:r>
            <a:r>
              <a:rPr lang="en-US" altLang="zh-CN" dirty="0" smtClean="0">
                <a:latin typeface="FrutigerLTStd-Light"/>
              </a:rPr>
              <a:t>fibers(</a:t>
            </a:r>
            <a:r>
              <a:rPr lang="en-US" altLang="zh-CN" dirty="0" err="1" smtClean="0">
                <a:latin typeface="FrutigerLTStd-Light"/>
              </a:rPr>
              <a:t>Greeen</a:t>
            </a:r>
            <a:r>
              <a:rPr lang="en-US" altLang="zh-CN" dirty="0" smtClean="0">
                <a:latin typeface="FrutigerLTStd-Light"/>
              </a:rPr>
              <a:t>) </a:t>
            </a:r>
            <a:endParaRPr lang="zh-CN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8985415" y="562914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FrutigerLTStd-Light"/>
              </a:rPr>
              <a:t>actin </a:t>
            </a:r>
            <a:r>
              <a:rPr lang="en-US" altLang="zh-CN" dirty="0" smtClean="0">
                <a:latin typeface="FrutigerLTStd-Light"/>
              </a:rPr>
              <a:t>fibers(Red)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546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62" name="Picture 2" descr="figure_14_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73" y="1867709"/>
            <a:ext cx="6652102" cy="469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89589" y="3338861"/>
            <a:ext cx="39836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Both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lamellipodia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and </a:t>
            </a:r>
            <a:r>
              <a:rPr lang="en-US" altLang="zh-CN" dirty="0" err="1" smtClean="0">
                <a:solidFill>
                  <a:srgbClr val="000000"/>
                </a:solidFill>
                <a:latin typeface="FrutigerLTStd-Light"/>
              </a:rPr>
              <a:t>filopodia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depend on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formation of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specific configurations of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actin cytoskeleton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that lies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immediately beneath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plasma membrane.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661791" y="363209"/>
            <a:ext cx="93614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14.38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The actin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cytoskeleton and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the restructuring of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the cell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surface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6326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 descr="figure_14_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19" y="1235051"/>
            <a:ext cx="5586249" cy="543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15347" y="179111"/>
            <a:ext cx="97222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14.39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Effects of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Rho-like proteins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on the actin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cytoskeleton and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cell adhesion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7822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 descr="figure_14_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21" y="187960"/>
            <a:ext cx="5802313" cy="631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1734" y="2820058"/>
            <a:ext cx="4928462" cy="1957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14.40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The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circuitry mediating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EGF-induced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cell motility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6362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97412" y="2052935"/>
            <a:ext cx="8819745" cy="131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14.11 Metastasizing cells can use lymphatic vessels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to disperse 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from the primary tumor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71282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26" name="Picture 2" descr="figure_14_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257" y="1425353"/>
            <a:ext cx="7342877" cy="5250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48257" y="337389"/>
            <a:ext cx="8879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14.42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Draining lymph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nodes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（</a:t>
            </a:r>
            <a:r>
              <a:rPr lang="zh-CN" altLang="en-US" sz="2800" dirty="0"/>
              <a:t>引流淋巴结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）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of the mammary gland</a:t>
            </a: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846844" y="2415769"/>
            <a:ext cx="203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Lymph node tracing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5643" y="5038927"/>
            <a:ext cx="176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micrometastases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84558" y="6440842"/>
            <a:ext cx="296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Cytokeratin, epithelial marker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952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 descr="figure_14_42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74" y="1582828"/>
            <a:ext cx="6183997" cy="47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42847" y="2283402"/>
            <a:ext cx="478715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The </a:t>
            </a:r>
            <a:r>
              <a:rPr lang="en-US" altLang="zh-CN" b="1" dirty="0">
                <a:solidFill>
                  <a:srgbClr val="FF0000"/>
                </a:solidFill>
                <a:latin typeface="FrutigerLTStd-Light"/>
              </a:rPr>
              <a:t>lymphatic ducts (</a:t>
            </a:r>
            <a:r>
              <a:rPr lang="en-US" altLang="zh-CN" b="1" i="1" dirty="0">
                <a:solidFill>
                  <a:srgbClr val="FF0000"/>
                </a:solidFill>
                <a:latin typeface="FrutigerLTStd-LightItalic"/>
              </a:rPr>
              <a:t>red</a:t>
            </a:r>
            <a:r>
              <a:rPr lang="en-US" altLang="zh-CN" b="1" dirty="0">
                <a:solidFill>
                  <a:srgbClr val="FF0000"/>
                </a:solidFill>
                <a:latin typeface="FrutigerLTStd-Light"/>
              </a:rPr>
              <a:t>) </a:t>
            </a:r>
            <a:r>
              <a:rPr lang="en-US" altLang="zh-CN" dirty="0">
                <a:latin typeface="FrutigerLTStd-Light"/>
              </a:rPr>
              <a:t>and the lymph nodes draining </a:t>
            </a:r>
            <a:r>
              <a:rPr lang="en-US" altLang="zh-CN" dirty="0" smtClean="0">
                <a:latin typeface="FrutigerLTStd-Light"/>
              </a:rPr>
              <a:t>the breast </a:t>
            </a:r>
            <a:r>
              <a:rPr lang="en-US" altLang="zh-CN" dirty="0">
                <a:latin typeface="FrutigerLTStd-Light"/>
              </a:rPr>
              <a:t>(</a:t>
            </a:r>
            <a:r>
              <a:rPr lang="en-US" altLang="zh-CN" i="1" dirty="0">
                <a:latin typeface="FrutigerLTStd-LightItalic"/>
              </a:rPr>
              <a:t>swellings along ducts</a:t>
            </a:r>
            <a:r>
              <a:rPr lang="en-US" altLang="zh-CN" dirty="0">
                <a:latin typeface="FrutigerLTStd-Light"/>
              </a:rPr>
              <a:t>) are initial sites of metastatic </a:t>
            </a:r>
            <a:r>
              <a:rPr lang="en-US" altLang="zh-CN" dirty="0" smtClean="0">
                <a:latin typeface="FrutigerLTStd-Light"/>
              </a:rPr>
              <a:t>spread, carcinoma </a:t>
            </a:r>
            <a:r>
              <a:rPr lang="en-US" altLang="zh-CN" dirty="0">
                <a:latin typeface="FrutigerLTStd-Light"/>
              </a:rPr>
              <a:t>cells being carried there by the flow of lymph (</a:t>
            </a:r>
            <a:r>
              <a:rPr lang="en-US" altLang="zh-CN" i="1" dirty="0" smtClean="0">
                <a:latin typeface="FrutigerLTStd-LightItalic"/>
              </a:rPr>
              <a:t>arrows</a:t>
            </a:r>
            <a:r>
              <a:rPr lang="en-US" altLang="zh-CN" dirty="0" smtClean="0">
                <a:latin typeface="FrutigerLTStd-Light"/>
              </a:rPr>
              <a:t>) leaving </a:t>
            </a:r>
            <a:r>
              <a:rPr lang="en-US" altLang="zh-CN" dirty="0">
                <a:latin typeface="FrutigerLTStd-Light"/>
              </a:rPr>
              <a:t>various sectors of the breast. Discovery of carcinoma cells </a:t>
            </a:r>
            <a:r>
              <a:rPr lang="en-US" altLang="zh-CN" dirty="0" smtClean="0">
                <a:latin typeface="FrutigerLTStd-Light"/>
              </a:rPr>
              <a:t>in these </a:t>
            </a:r>
            <a:r>
              <a:rPr lang="en-US" altLang="zh-CN" dirty="0">
                <a:latin typeface="FrutigerLTStd-Light"/>
              </a:rPr>
              <a:t>lymph nodes, which is observed in more than 30% of </a:t>
            </a:r>
            <a:r>
              <a:rPr lang="en-US" altLang="zh-CN" dirty="0" smtClean="0">
                <a:latin typeface="FrutigerLTStd-Light"/>
              </a:rPr>
              <a:t>human breast </a:t>
            </a:r>
            <a:r>
              <a:rPr lang="en-US" altLang="zh-CN" dirty="0">
                <a:latin typeface="FrutigerLTStd-Light"/>
              </a:rPr>
              <a:t>carcinoma patients at the time of initial </a:t>
            </a:r>
            <a:r>
              <a:rPr lang="en-US" altLang="zh-CN" dirty="0" smtClean="0">
                <a:latin typeface="FrutigerLTStd-Light"/>
              </a:rPr>
              <a:t>diagnosis.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463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figure_14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27" y="1030462"/>
            <a:ext cx="9518903" cy="58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06422" y="317159"/>
            <a:ext cx="92817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1271FF"/>
                </a:solidFill>
                <a:latin typeface="FrutigerLTStd-Bold"/>
              </a:rPr>
              <a:t>Figure 14.3 </a:t>
            </a:r>
            <a:r>
              <a:rPr lang="en-US" altLang="zh-CN" sz="3200" b="1" dirty="0">
                <a:solidFill>
                  <a:srgbClr val="000000"/>
                </a:solidFill>
                <a:latin typeface="FrutigerLTStd-Bold"/>
              </a:rPr>
              <a:t>The invasion–metastasis cascade</a:t>
            </a:r>
            <a:endParaRPr lang="zh-CN" alt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4380714" y="128751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渗入血管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0034132" y="10304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溢出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血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管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78012" y="4783235"/>
            <a:ext cx="1614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Most complex and challenging step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6126" y="3023524"/>
            <a:ext cx="161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Critical step/EMT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75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0505" y="1009818"/>
            <a:ext cx="96043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14.12 A variety of factors govern the organ sites in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which</a:t>
            </a:r>
            <a:r>
              <a:rPr lang="zh-CN" altLang="en-US" sz="2800" dirty="0" smtClean="0">
                <a:solidFill>
                  <a:srgbClr val="1271FF"/>
                </a:solidFill>
                <a:latin typeface="ACaslonPro-Regular"/>
              </a:rPr>
              <a:t>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disseminated 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cancer cells form metastases</a:t>
            </a:r>
            <a:endParaRPr lang="zh-CN" alt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760028" y="2627353"/>
            <a:ext cx="106253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UtopiaStd-Regular"/>
              </a:rPr>
              <a:t>The growth of </a:t>
            </a:r>
            <a:r>
              <a:rPr lang="en-US" altLang="zh-CN" dirty="0" err="1">
                <a:latin typeface="UtopiaStd-Regular"/>
              </a:rPr>
              <a:t>micrometastases</a:t>
            </a:r>
            <a:r>
              <a:rPr lang="en-US" altLang="zh-CN" dirty="0">
                <a:latin typeface="UtopiaStd-Regular"/>
              </a:rPr>
              <a:t> (&lt;2 mm diameter) into </a:t>
            </a:r>
            <a:r>
              <a:rPr lang="en-US" altLang="zh-CN" dirty="0" err="1">
                <a:latin typeface="UtopiaStd-Regular"/>
              </a:rPr>
              <a:t>macrometastases</a:t>
            </a:r>
            <a:r>
              <a:rPr lang="en-US" altLang="zh-CN" dirty="0">
                <a:latin typeface="UtopiaStd-Regular"/>
              </a:rPr>
              <a:t> (&gt;2 </a:t>
            </a:r>
            <a:r>
              <a:rPr lang="en-US" altLang="zh-CN" dirty="0" smtClean="0">
                <a:latin typeface="UtopiaStd-Regular"/>
              </a:rPr>
              <a:t>mm</a:t>
            </a:r>
            <a:r>
              <a:rPr lang="zh-CN" altLang="en-US" dirty="0" smtClean="0">
                <a:latin typeface="UtopiaStd-Regular"/>
              </a:rPr>
              <a:t> </a:t>
            </a:r>
            <a:r>
              <a:rPr lang="en-US" altLang="zh-CN" dirty="0" smtClean="0">
                <a:latin typeface="UtopiaStd-Regular"/>
              </a:rPr>
              <a:t>diameter</a:t>
            </a:r>
            <a:r>
              <a:rPr lang="en-US" altLang="zh-CN" dirty="0">
                <a:latin typeface="UtopiaStd-Regular"/>
              </a:rPr>
              <a:t>) is clearly the </a:t>
            </a:r>
            <a:r>
              <a:rPr lang="en-US" altLang="zh-CN" b="1" dirty="0">
                <a:solidFill>
                  <a:srgbClr val="FF0000"/>
                </a:solidFill>
                <a:latin typeface="UtopiaStd-Regular"/>
              </a:rPr>
              <a:t>key</a:t>
            </a:r>
            <a:r>
              <a:rPr lang="en-US" altLang="zh-CN" dirty="0">
                <a:latin typeface="UtopiaStd-Regular"/>
              </a:rPr>
              <a:t> step in determining whether or not metastatic disease </a:t>
            </a:r>
            <a:r>
              <a:rPr lang="en-US" altLang="zh-CN" dirty="0" smtClean="0">
                <a:latin typeface="UtopiaStd-Regular"/>
              </a:rPr>
              <a:t>will</a:t>
            </a:r>
            <a:r>
              <a:rPr lang="zh-CN" altLang="en-US" dirty="0" smtClean="0">
                <a:latin typeface="UtopiaStd-Regular"/>
              </a:rPr>
              <a:t> </a:t>
            </a:r>
            <a:r>
              <a:rPr lang="en-US" altLang="zh-CN" dirty="0" smtClean="0">
                <a:latin typeface="UtopiaStd-Regular"/>
              </a:rPr>
              <a:t>ever </a:t>
            </a:r>
            <a:r>
              <a:rPr lang="en-US" altLang="zh-CN" dirty="0">
                <a:latin typeface="UtopiaStd-Regular"/>
              </a:rPr>
              <a:t>develop. For example, </a:t>
            </a:r>
            <a:r>
              <a:rPr lang="en-US" altLang="zh-CN" u="sng" dirty="0">
                <a:solidFill>
                  <a:srgbClr val="FF0000"/>
                </a:solidFill>
                <a:latin typeface="UtopiaStd-Regular"/>
              </a:rPr>
              <a:t>30–35% of the women diagnosed with primary breast </a:t>
            </a:r>
            <a:r>
              <a:rPr lang="en-US" altLang="zh-CN" u="sng" dirty="0" smtClean="0">
                <a:solidFill>
                  <a:srgbClr val="FF0000"/>
                </a:solidFill>
                <a:latin typeface="UtopiaStd-Regular"/>
              </a:rPr>
              <a:t>carcinomas</a:t>
            </a:r>
            <a:r>
              <a:rPr lang="zh-CN" altLang="en-US" u="sng" dirty="0" smtClean="0">
                <a:solidFill>
                  <a:srgbClr val="FF0000"/>
                </a:solidFill>
                <a:latin typeface="UtopiaStd-Regular"/>
              </a:rPr>
              <a:t> </a:t>
            </a:r>
            <a:r>
              <a:rPr lang="en-US" altLang="zh-CN" u="sng" dirty="0" smtClean="0">
                <a:solidFill>
                  <a:srgbClr val="FF0000"/>
                </a:solidFill>
                <a:latin typeface="UtopiaStd-Regular"/>
              </a:rPr>
              <a:t>have </a:t>
            </a:r>
            <a:r>
              <a:rPr lang="en-US" altLang="zh-CN" u="sng" dirty="0">
                <a:solidFill>
                  <a:srgbClr val="FF0000"/>
                </a:solidFill>
                <a:latin typeface="UtopiaStd-Regular"/>
              </a:rPr>
              <a:t>thousands of </a:t>
            </a:r>
            <a:r>
              <a:rPr lang="en-US" altLang="zh-CN" u="sng" dirty="0" err="1">
                <a:solidFill>
                  <a:srgbClr val="FF0000"/>
                </a:solidFill>
                <a:latin typeface="UtopiaStd-Regular"/>
              </a:rPr>
              <a:t>micrometastases</a:t>
            </a:r>
            <a:r>
              <a:rPr lang="en-US" altLang="zh-CN" u="sng" dirty="0">
                <a:solidFill>
                  <a:srgbClr val="FF0000"/>
                </a:solidFill>
                <a:latin typeface="UtopiaStd-Regular"/>
              </a:rPr>
              <a:t> in their bone marrow</a:t>
            </a:r>
            <a:r>
              <a:rPr lang="en-US" altLang="zh-CN" dirty="0">
                <a:latin typeface="UtopiaStd-Regular"/>
              </a:rPr>
              <a:t>, many </a:t>
            </a:r>
            <a:r>
              <a:rPr lang="en-US" altLang="zh-CN" dirty="0" smtClean="0">
                <a:latin typeface="UtopiaStd-Regular"/>
              </a:rPr>
              <a:t>composed</a:t>
            </a:r>
            <a:r>
              <a:rPr lang="zh-CN" altLang="en-US" dirty="0" smtClean="0">
                <a:latin typeface="UtopiaStd-Regular"/>
              </a:rPr>
              <a:t> </a:t>
            </a:r>
            <a:r>
              <a:rPr lang="en-US" altLang="zh-CN" dirty="0" smtClean="0">
                <a:latin typeface="UtopiaStd-Regular"/>
              </a:rPr>
              <a:t>of </a:t>
            </a:r>
            <a:r>
              <a:rPr lang="en-US" altLang="zh-CN" dirty="0">
                <a:latin typeface="UtopiaStd-Regular"/>
              </a:rPr>
              <a:t>single cells or tiny clusters of </a:t>
            </a:r>
            <a:r>
              <a:rPr lang="en-US" altLang="zh-CN" dirty="0" smtClean="0">
                <a:latin typeface="UtopiaStd-Regular"/>
              </a:rPr>
              <a:t>cells, </a:t>
            </a:r>
            <a:r>
              <a:rPr lang="en-US" altLang="zh-CN" dirty="0">
                <a:latin typeface="UtopiaStd-Regular"/>
              </a:rPr>
              <a:t>yet only half </a:t>
            </a:r>
            <a:r>
              <a:rPr lang="en-US" altLang="zh-CN" dirty="0" smtClean="0">
                <a:latin typeface="UtopiaStd-Regular"/>
              </a:rPr>
              <a:t>of</a:t>
            </a:r>
            <a:r>
              <a:rPr lang="zh-CN" altLang="en-US" dirty="0" smtClean="0">
                <a:latin typeface="UtopiaStd-Regular"/>
              </a:rPr>
              <a:t> </a:t>
            </a:r>
            <a:r>
              <a:rPr lang="en-US" altLang="zh-CN" dirty="0" smtClean="0">
                <a:latin typeface="UtopiaStd-Regular"/>
              </a:rPr>
              <a:t>these </a:t>
            </a:r>
            <a:r>
              <a:rPr lang="en-US" altLang="zh-CN" dirty="0">
                <a:latin typeface="UtopiaStd-Regular"/>
              </a:rPr>
              <a:t>women will ever suffer a disease relapse triggered by the appearance of </a:t>
            </a:r>
            <a:r>
              <a:rPr lang="en-US" altLang="zh-CN" dirty="0" smtClean="0">
                <a:latin typeface="UtopiaStd-Regular"/>
              </a:rPr>
              <a:t>macroscopic</a:t>
            </a:r>
            <a:r>
              <a:rPr lang="zh-CN" altLang="en-US" dirty="0" smtClean="0">
                <a:latin typeface="UtopiaStd-Regular"/>
              </a:rPr>
              <a:t> </a:t>
            </a:r>
            <a:r>
              <a:rPr lang="en-US" altLang="zh-CN" dirty="0" smtClean="0">
                <a:latin typeface="UtopiaStd-Regular"/>
              </a:rPr>
              <a:t>metastases</a:t>
            </a:r>
            <a:r>
              <a:rPr lang="en-US" altLang="zh-CN" dirty="0">
                <a:latin typeface="UtopiaStd-Regular"/>
              </a:rPr>
              <a:t>. Clearly, </a:t>
            </a:r>
            <a:r>
              <a:rPr lang="en-US" altLang="zh-CN" u="sng" dirty="0">
                <a:solidFill>
                  <a:srgbClr val="FF0000"/>
                </a:solidFill>
                <a:latin typeface="UtopiaStd-Regular"/>
              </a:rPr>
              <a:t>colonization</a:t>
            </a:r>
            <a:r>
              <a:rPr lang="en-US" altLang="zh-CN" dirty="0">
                <a:latin typeface="UtopiaStd-Regular"/>
              </a:rPr>
              <a:t> (that is, the growth of </a:t>
            </a:r>
            <a:r>
              <a:rPr lang="en-US" altLang="zh-CN" dirty="0" err="1">
                <a:latin typeface="UtopiaStd-Regular"/>
              </a:rPr>
              <a:t>micrometastases</a:t>
            </a:r>
            <a:r>
              <a:rPr lang="en-US" altLang="zh-CN" dirty="0">
                <a:latin typeface="UtopiaStd-Regular"/>
              </a:rPr>
              <a:t> </a:t>
            </a:r>
            <a:r>
              <a:rPr lang="en-US" altLang="zh-CN" dirty="0" smtClean="0">
                <a:latin typeface="UtopiaStd-Regular"/>
              </a:rPr>
              <a:t>into</a:t>
            </a:r>
            <a:r>
              <a:rPr lang="zh-CN" altLang="en-US" dirty="0" smtClean="0">
                <a:latin typeface="UtopiaStd-Regular"/>
              </a:rPr>
              <a:t> </a:t>
            </a:r>
            <a:r>
              <a:rPr lang="en-US" altLang="zh-CN" dirty="0" smtClean="0">
                <a:latin typeface="UtopiaStd-Regular"/>
              </a:rPr>
              <a:t>macroscopic </a:t>
            </a:r>
            <a:r>
              <a:rPr lang="en-US" altLang="zh-CN" dirty="0">
                <a:latin typeface="UtopiaStd-Regular"/>
              </a:rPr>
              <a:t>metastases) is an extremely inefficient process, and the vast majority </a:t>
            </a:r>
            <a:r>
              <a:rPr lang="en-US" altLang="zh-CN" dirty="0" smtClean="0">
                <a:latin typeface="UtopiaStd-Regular"/>
              </a:rPr>
              <a:t>of</a:t>
            </a:r>
            <a:r>
              <a:rPr lang="zh-CN" altLang="en-US" dirty="0" smtClean="0">
                <a:latin typeface="UtopiaStd-Regular"/>
              </a:rPr>
              <a:t> </a:t>
            </a:r>
            <a:r>
              <a:rPr lang="en-US" altLang="zh-CN" dirty="0" smtClean="0">
                <a:latin typeface="UtopiaStd-Regular"/>
              </a:rPr>
              <a:t>cells </a:t>
            </a:r>
            <a:r>
              <a:rPr lang="en-US" altLang="zh-CN" dirty="0">
                <a:latin typeface="UtopiaStd-Regular"/>
              </a:rPr>
              <a:t>that end up forming small </a:t>
            </a:r>
            <a:r>
              <a:rPr lang="en-US" altLang="zh-CN" dirty="0" err="1">
                <a:latin typeface="UtopiaStd-Regular"/>
              </a:rPr>
              <a:t>micrometastases</a:t>
            </a:r>
            <a:r>
              <a:rPr lang="en-US" altLang="zh-CN" dirty="0">
                <a:latin typeface="UtopiaStd-Regular"/>
              </a:rPr>
              <a:t> never succeed in properly </a:t>
            </a:r>
            <a:r>
              <a:rPr lang="en-US" altLang="zh-CN" dirty="0" smtClean="0">
                <a:latin typeface="UtopiaStd-Regular"/>
              </a:rPr>
              <a:t>adapting</a:t>
            </a:r>
            <a:r>
              <a:rPr lang="zh-CN" altLang="en-US" dirty="0" smtClean="0">
                <a:latin typeface="UtopiaStd-Regular"/>
              </a:rPr>
              <a:t> </a:t>
            </a:r>
            <a:r>
              <a:rPr lang="en-US" altLang="zh-CN" dirty="0" smtClean="0">
                <a:latin typeface="UtopiaStd-Regular"/>
              </a:rPr>
              <a:t>to </a:t>
            </a:r>
            <a:r>
              <a:rPr lang="en-US" altLang="zh-CN" dirty="0">
                <a:latin typeface="UtopiaStd-Regular"/>
              </a:rPr>
              <a:t>the tissue in which they have landed by spawning </a:t>
            </a:r>
            <a:r>
              <a:rPr lang="en-US" altLang="zh-CN" dirty="0" err="1">
                <a:latin typeface="UtopiaStd-Regular"/>
              </a:rPr>
              <a:t>macrometastases</a:t>
            </a:r>
            <a:r>
              <a:rPr lang="en-US" altLang="zh-CN" dirty="0">
                <a:latin typeface="UtopiaStd-Regular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87873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146" name="Picture 2" descr="figure_14_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34" y="1926933"/>
            <a:ext cx="5831275" cy="442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92970" y="1926933"/>
            <a:ext cx="529830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In some cases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a tumor’s tendency to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spawn metastases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in one or another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tissue reflects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abilities of the cancer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cells from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primary tumor to adapt to (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and thus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colonize) the microenvironment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of distant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tissues; this likely explains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strong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tendencies of prostate and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breast cancers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to generate metastases in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bone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marrow. In other cases,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the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layout of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the circulation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 may strongly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influence the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site of metastasis. For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example, the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high proportion of liver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metastases deriving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from primary colon cancers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likely reflects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drainage via the portal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vein of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blood from the colon directly into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liver.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513280" y="448982"/>
            <a:ext cx="8959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14.43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Primary tumors and their metastatic tropisms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5565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30037" y="1776121"/>
            <a:ext cx="1012305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UtopiaStd-Regular"/>
              </a:rPr>
              <a:t>An extreme case of narrow metastatic tropism comes from the behavior of </a:t>
            </a:r>
            <a:r>
              <a:rPr lang="en-US" altLang="zh-CN" sz="2000" b="1" dirty="0" err="1" smtClean="0">
                <a:latin typeface="UtopiaStd-Bold"/>
              </a:rPr>
              <a:t>uveal</a:t>
            </a:r>
            <a:r>
              <a:rPr lang="en-US" altLang="zh-CN" sz="2000" b="1" dirty="0" smtClean="0">
                <a:latin typeface="UtopiaStd-Bold"/>
              </a:rPr>
              <a:t> melanomas</a:t>
            </a:r>
            <a:r>
              <a:rPr lang="zh-CN" altLang="en-US" sz="2000" b="1" dirty="0">
                <a:latin typeface="UtopiaStd-Bold"/>
              </a:rPr>
              <a:t>（葡萄膜黑色素瘤）</a:t>
            </a:r>
            <a:r>
              <a:rPr lang="en-US" altLang="zh-CN" sz="2000" dirty="0" smtClean="0">
                <a:latin typeface="UtopiaStd-Regular"/>
              </a:rPr>
              <a:t>, </a:t>
            </a:r>
            <a:r>
              <a:rPr lang="en-US" altLang="zh-CN" sz="2000" dirty="0">
                <a:latin typeface="UtopiaStd-Regular"/>
              </a:rPr>
              <a:t>which arise in the pigment cells of the eye. These cells </a:t>
            </a:r>
            <a:r>
              <a:rPr lang="en-US" altLang="zh-CN" sz="2000" dirty="0" smtClean="0">
                <a:latin typeface="UtopiaStd-Regular"/>
              </a:rPr>
              <a:t>characteristically metastasize </a:t>
            </a:r>
            <a:r>
              <a:rPr lang="en-US" altLang="zh-CN" sz="2000" dirty="0">
                <a:latin typeface="UtopiaStd-Regular"/>
              </a:rPr>
              <a:t>to the liver, indicating that some component of the differentiation </a:t>
            </a:r>
            <a:r>
              <a:rPr lang="en-US" altLang="zh-CN" sz="2000" dirty="0" smtClean="0">
                <a:latin typeface="UtopiaStd-Regular"/>
              </a:rPr>
              <a:t>program of ocular</a:t>
            </a:r>
            <a:r>
              <a:rPr lang="zh-CN" altLang="en-US" sz="2000" dirty="0" smtClean="0">
                <a:latin typeface="UtopiaStd-Regular"/>
              </a:rPr>
              <a:t>（</a:t>
            </a:r>
            <a:r>
              <a:rPr lang="zh-CN" altLang="en-US" sz="2000" dirty="0"/>
              <a:t>眼睛</a:t>
            </a:r>
            <a:r>
              <a:rPr lang="zh-CN" altLang="en-US" sz="2000" dirty="0" smtClean="0">
                <a:latin typeface="UtopiaStd-Regular"/>
              </a:rPr>
              <a:t>）</a:t>
            </a:r>
            <a:r>
              <a:rPr lang="en-US" altLang="zh-CN" sz="2000" dirty="0" smtClean="0">
                <a:latin typeface="UtopiaStd-Regular"/>
              </a:rPr>
              <a:t>melanocytes </a:t>
            </a:r>
            <a:r>
              <a:rPr lang="en-US" altLang="zh-CN" sz="2000" dirty="0">
                <a:latin typeface="UtopiaStd-Regular"/>
              </a:rPr>
              <a:t>allows them to adapt far more readily to the liver </a:t>
            </a:r>
            <a:r>
              <a:rPr lang="en-US" altLang="zh-CN" sz="2000" dirty="0" smtClean="0">
                <a:latin typeface="UtopiaStd-Regular"/>
              </a:rPr>
              <a:t>microenvironment than </a:t>
            </a:r>
            <a:r>
              <a:rPr lang="en-US" altLang="zh-CN" sz="2000" dirty="0">
                <a:latin typeface="UtopiaStd-Regular"/>
              </a:rPr>
              <a:t>to the microenvironments of other tissues.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3184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170" name="Picture 2" descr="figure_14_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77" y="829558"/>
            <a:ext cx="4021282" cy="5562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941270" y="2125281"/>
            <a:ext cx="4965163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British physician Stephen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Paget (1855–1926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was the first to enunciate the “</a:t>
            </a:r>
            <a:r>
              <a:rPr lang="en-US" altLang="zh-CN" sz="2800" b="1" dirty="0">
                <a:solidFill>
                  <a:srgbClr val="000000"/>
                </a:solidFill>
                <a:latin typeface="FrutigerLTStd-Light"/>
              </a:rPr>
              <a:t>seed and soil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”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hypothesis, which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states that the ability of a disseminated cancer cell to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successfully found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 metastasis depends on whether a distant tissue offers it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 hospitable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environment to survive and proliferate. (From I.J.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Fidler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</a:t>
            </a:r>
            <a:r>
              <a:rPr lang="en-US" altLang="zh-CN" i="1" dirty="0" smtClean="0">
                <a:solidFill>
                  <a:srgbClr val="000000"/>
                </a:solidFill>
                <a:latin typeface="FrutigerLTStd-LightItalic"/>
              </a:rPr>
              <a:t>Nat. Rev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. Cancer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3:453–458, 2003.)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5831005" y="1174907"/>
            <a:ext cx="5075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14.44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Stephen Paget </a:t>
            </a: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177112" y="5609454"/>
            <a:ext cx="7045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矛盾现象：</a:t>
            </a:r>
            <a:r>
              <a:rPr lang="en-US" altLang="zh-CN" sz="2000" b="1" dirty="0" smtClean="0"/>
              <a:t>Contralateral (</a:t>
            </a:r>
            <a:r>
              <a:rPr lang="zh-CN" altLang="en-US" sz="2000" b="1" dirty="0" smtClean="0"/>
              <a:t>对侧的</a:t>
            </a:r>
            <a:r>
              <a:rPr lang="en-US" altLang="zh-CN" sz="2000" b="1" dirty="0" smtClean="0"/>
              <a:t>) metastases are relatively rare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0219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194" name="Picture 2" descr="figure_14_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42" y="2225574"/>
            <a:ext cx="6795059" cy="3994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364528" y="2225574"/>
            <a:ext cx="44751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While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venous systems of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most tissues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drain to the right side of the heart and thereafter into the capillary beds of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lungs, </a:t>
            </a:r>
            <a:r>
              <a:rPr lang="en-US" altLang="zh-CN" u="sng" dirty="0" smtClean="0">
                <a:solidFill>
                  <a:srgbClr val="000000"/>
                </a:solidFill>
                <a:latin typeface="FrutigerLTStd-Light"/>
              </a:rPr>
              <a:t>the </a:t>
            </a:r>
            <a:r>
              <a:rPr lang="en-US" altLang="zh-CN" u="sng" dirty="0">
                <a:solidFill>
                  <a:srgbClr val="000000"/>
                </a:solidFill>
                <a:latin typeface="FrutigerLTStd-Light"/>
              </a:rPr>
              <a:t>veins draining the spleen and gut are organized differently, in that their venous </a:t>
            </a:r>
            <a:r>
              <a:rPr lang="en-US" altLang="zh-CN" u="sng" dirty="0" smtClean="0">
                <a:solidFill>
                  <a:srgbClr val="000000"/>
                </a:solidFill>
                <a:latin typeface="FrutigerLTStd-Light"/>
              </a:rPr>
              <a:t>blood empties </a:t>
            </a:r>
            <a:r>
              <a:rPr lang="en-US" altLang="zh-CN" u="sng" dirty="0">
                <a:solidFill>
                  <a:srgbClr val="000000"/>
                </a:solidFill>
                <a:latin typeface="FrutigerLTStd-Light"/>
              </a:rPr>
              <a:t>directly into the liver via the portal circulation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before being dispatched back to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heart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. Consequently, vast numbers of metastasizing colorectal carcinoma cells are trapped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in capillary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beds of the liver within seconds of leaving the colon.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194515" y="641561"/>
            <a:ext cx="97045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14.45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Portal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circulation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（</a:t>
            </a:r>
            <a:r>
              <a:rPr lang="zh-CN" altLang="en-US" sz="2800" dirty="0"/>
              <a:t>门脉循环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）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and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liver metastasis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222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4472" y="2507327"/>
            <a:ext cx="88121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14.13 Metastasis to bone requires the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subversion</a:t>
            </a:r>
            <a:r>
              <a:rPr lang="zh-CN" altLang="en-US" sz="2800" dirty="0" smtClean="0">
                <a:solidFill>
                  <a:srgbClr val="1271FF"/>
                </a:solidFill>
                <a:latin typeface="ACaslonPro-Regular"/>
              </a:rPr>
              <a:t>（</a:t>
            </a:r>
            <a:r>
              <a:rPr lang="zh-CN" altLang="en-US" sz="2800" dirty="0"/>
              <a:t>破坏</a:t>
            </a:r>
            <a:r>
              <a:rPr lang="zh-CN" altLang="en-US" sz="2800" dirty="0" smtClean="0">
                <a:solidFill>
                  <a:srgbClr val="1271FF"/>
                </a:solidFill>
                <a:latin typeface="ACaslonPro-Regular"/>
              </a:rPr>
              <a:t>）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 of osteoblasts</a:t>
            </a:r>
            <a:r>
              <a:rPr lang="zh-CN" altLang="en-US" sz="2800" dirty="0" smtClean="0">
                <a:solidFill>
                  <a:srgbClr val="1271FF"/>
                </a:solidFill>
                <a:latin typeface="ACaslonPro-Regular"/>
              </a:rPr>
              <a:t>（</a:t>
            </a:r>
            <a:r>
              <a:rPr lang="zh-CN" altLang="en-US" sz="2800" dirty="0"/>
              <a:t>成骨细胞</a:t>
            </a:r>
            <a:r>
              <a:rPr lang="zh-CN" altLang="en-US" sz="2800" dirty="0" smtClean="0">
                <a:solidFill>
                  <a:srgbClr val="1271FF"/>
                </a:solidFill>
                <a:latin typeface="ACaslonPro-Regular"/>
              </a:rPr>
              <a:t>）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 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and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osteoclasts</a:t>
            </a:r>
            <a:r>
              <a:rPr lang="zh-CN" altLang="en-US" sz="2800" dirty="0" smtClean="0">
                <a:solidFill>
                  <a:srgbClr val="1271FF"/>
                </a:solidFill>
                <a:latin typeface="ACaslonPro-Regular"/>
              </a:rPr>
              <a:t>（</a:t>
            </a:r>
            <a:r>
              <a:rPr lang="zh-CN" altLang="en-US" sz="2800" dirty="0"/>
              <a:t>破骨细胞</a:t>
            </a:r>
            <a:r>
              <a:rPr lang="zh-CN" altLang="en-US" sz="2800" dirty="0" smtClean="0">
                <a:solidFill>
                  <a:srgbClr val="1271FF"/>
                </a:solidFill>
                <a:latin typeface="ACaslonPro-Regular"/>
              </a:rPr>
              <a:t>）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881961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42" name="Picture 2" descr="figure_14_46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20" y="1873954"/>
            <a:ext cx="5254942" cy="42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7562" y="2854948"/>
            <a:ext cx="5413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degradation of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bone, often termed </a:t>
            </a:r>
            <a:r>
              <a:rPr lang="en-US" altLang="zh-CN" i="1" dirty="0" err="1">
                <a:solidFill>
                  <a:srgbClr val="000000"/>
                </a:solidFill>
                <a:latin typeface="FrutigerLTStd-LightItalic"/>
              </a:rPr>
              <a:t>resorption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depends on the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complex actions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of osteoclasts—large multinucleated cells deriving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from the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monocyte lineage that also generates macrophages. (A)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This light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micrograph shows osteoclasts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purple, arrows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excavating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（</a:t>
            </a:r>
            <a:r>
              <a:rPr lang="zh-CN" altLang="en-US" dirty="0"/>
              <a:t>挖掘</a:t>
            </a:r>
            <a:r>
              <a:rPr lang="zh-CN" altLang="en-US" dirty="0" smtClean="0">
                <a:solidFill>
                  <a:srgbClr val="000000"/>
                </a:solidFill>
                <a:latin typeface="FrutigerLTStd-Light"/>
              </a:rPr>
              <a:t>）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 small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pits in the surface of a mouse jawbone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pink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2015059" y="549446"/>
            <a:ext cx="83359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14.46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Bone degradation by osteoclasts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8148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362" name="Picture 2" descr="figure_14_47ab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37" y="1231574"/>
            <a:ext cx="10312839" cy="5231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81583" y="259955"/>
            <a:ext cx="95472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14.47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Osteolytic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and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FrutigerLTStd-Bold"/>
              </a:rPr>
              <a:t>osteoblastic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metastases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3681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386" name="Picture 2" descr="figure_14_4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77" y="1537229"/>
            <a:ext cx="4890516" cy="4263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945425" y="2552496"/>
            <a:ext cx="564011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(D) In the </a:t>
            </a:r>
            <a:r>
              <a:rPr lang="en-US" altLang="zh-CN" dirty="0" smtClean="0">
                <a:latin typeface="FrutigerLTStd-Light"/>
              </a:rPr>
              <a:t>iliac crest</a:t>
            </a:r>
            <a:r>
              <a:rPr lang="zh-CN" altLang="en-US" dirty="0" smtClean="0">
                <a:latin typeface="FrutigerLTStd-Light"/>
              </a:rPr>
              <a:t>（</a:t>
            </a:r>
            <a:r>
              <a:rPr lang="zh-CN" altLang="en-US" dirty="0"/>
              <a:t>髂骨</a:t>
            </a:r>
            <a:r>
              <a:rPr lang="zh-CN" altLang="en-US" dirty="0" smtClean="0">
                <a:latin typeface="FrutigerLTStd-Light"/>
              </a:rPr>
              <a:t>）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of the </a:t>
            </a:r>
            <a:r>
              <a:rPr lang="en-US" altLang="zh-CN" dirty="0" smtClean="0">
                <a:latin typeface="FrutigerLTStd-Light"/>
              </a:rPr>
              <a:t>pelvis</a:t>
            </a:r>
            <a:r>
              <a:rPr lang="zh-CN" altLang="en-US" dirty="0" smtClean="0">
                <a:latin typeface="FrutigerLTStd-Light"/>
              </a:rPr>
              <a:t>（</a:t>
            </a:r>
            <a:r>
              <a:rPr lang="zh-CN" altLang="en-US" dirty="0"/>
              <a:t>骨盆</a:t>
            </a:r>
            <a:r>
              <a:rPr lang="zh-CN" altLang="en-US" dirty="0" smtClean="0">
                <a:latin typeface="FrutigerLTStd-Light"/>
              </a:rPr>
              <a:t>）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of a prostate </a:t>
            </a:r>
            <a:r>
              <a:rPr lang="en-US" altLang="zh-CN" dirty="0" smtClean="0">
                <a:latin typeface="FrutigerLTStd-Light"/>
              </a:rPr>
              <a:t>cancer patient</a:t>
            </a:r>
            <a:r>
              <a:rPr lang="en-US" altLang="zh-CN" dirty="0">
                <a:latin typeface="FrutigerLTStd-Light"/>
              </a:rPr>
              <a:t>, the native bone (</a:t>
            </a:r>
            <a:r>
              <a:rPr lang="en-US" altLang="zh-CN" i="1" dirty="0" smtClean="0">
                <a:latin typeface="FrutigerLTStd-LightItalic"/>
              </a:rPr>
              <a:t>green-blue</a:t>
            </a:r>
            <a:r>
              <a:rPr lang="en-US" altLang="zh-CN" dirty="0" smtClean="0">
                <a:latin typeface="FrutigerLTStd-Light"/>
              </a:rPr>
              <a:t>) can </a:t>
            </a:r>
            <a:r>
              <a:rPr lang="en-US" altLang="zh-CN" dirty="0">
                <a:latin typeface="FrutigerLTStd-Light"/>
              </a:rPr>
              <a:t>be readily resolved from the </a:t>
            </a:r>
            <a:r>
              <a:rPr lang="en-US" altLang="zh-CN" dirty="0" smtClean="0">
                <a:latin typeface="FrutigerLTStd-Light"/>
              </a:rPr>
              <a:t>newly synthesized</a:t>
            </a:r>
            <a:r>
              <a:rPr lang="en-US" altLang="zh-CN" dirty="0">
                <a:latin typeface="FrutigerLTStd-Light"/>
              </a:rPr>
              <a:t>, still-poorly </a:t>
            </a:r>
            <a:r>
              <a:rPr lang="en-US" altLang="zh-CN" dirty="0" smtClean="0">
                <a:latin typeface="FrutigerLTStd-Light"/>
              </a:rPr>
              <a:t>mineralized </a:t>
            </a:r>
            <a:r>
              <a:rPr lang="en-US" altLang="zh-CN" dirty="0" err="1" smtClean="0">
                <a:latin typeface="FrutigerLTStd-Light"/>
              </a:rPr>
              <a:t>osteoblastic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lesion (</a:t>
            </a:r>
            <a:r>
              <a:rPr lang="en-US" altLang="zh-CN" i="1" dirty="0">
                <a:latin typeface="FrutigerLTStd-LightItalic"/>
              </a:rPr>
              <a:t>red</a:t>
            </a:r>
            <a:r>
              <a:rPr lang="en-US" altLang="zh-CN" dirty="0">
                <a:latin typeface="FrutigerLTStd-Light"/>
              </a:rPr>
              <a:t>), which </a:t>
            </a:r>
            <a:r>
              <a:rPr lang="en-US" altLang="zh-CN" dirty="0" smtClean="0">
                <a:latin typeface="FrutigerLTStd-Light"/>
              </a:rPr>
              <a:t>is sometimes </a:t>
            </a:r>
            <a:r>
              <a:rPr lang="en-US" altLang="zh-CN" dirty="0">
                <a:latin typeface="FrutigerLTStd-Light"/>
              </a:rPr>
              <a:t>termed </a:t>
            </a:r>
            <a:r>
              <a:rPr lang="en-US" altLang="zh-CN" i="1" dirty="0" smtClean="0">
                <a:latin typeface="FrutigerLTStd-LightItalic"/>
              </a:rPr>
              <a:t>osteoid</a:t>
            </a:r>
            <a:r>
              <a:rPr lang="zh-CN" altLang="en-US" i="1" dirty="0" smtClean="0">
                <a:latin typeface="FrutigerLTStd-LightItalic"/>
              </a:rPr>
              <a:t>（</a:t>
            </a:r>
            <a:r>
              <a:rPr lang="zh-CN" altLang="en-US" dirty="0"/>
              <a:t>类骨质的</a:t>
            </a:r>
            <a:r>
              <a:rPr lang="zh-CN" altLang="en-US" i="1" dirty="0" smtClean="0">
                <a:latin typeface="FrutigerLTStd-LightItalic"/>
              </a:rPr>
              <a:t>）</a:t>
            </a:r>
            <a:r>
              <a:rPr lang="en-US" altLang="zh-CN" dirty="0" smtClean="0">
                <a:latin typeface="FrutigerLTStd-Light"/>
              </a:rPr>
              <a:t>. </a:t>
            </a:r>
            <a:r>
              <a:rPr lang="en-US" altLang="zh-CN" dirty="0">
                <a:latin typeface="FrutigerLTStd-Light"/>
              </a:rPr>
              <a:t>The </a:t>
            </a:r>
            <a:r>
              <a:rPr lang="en-US" altLang="zh-CN" dirty="0" smtClean="0">
                <a:latin typeface="FrutigerLTStd-Light"/>
              </a:rPr>
              <a:t>osteoid is </a:t>
            </a:r>
            <a:r>
              <a:rPr lang="en-US" altLang="zh-CN" dirty="0">
                <a:latin typeface="FrutigerLTStd-Light"/>
              </a:rPr>
              <a:t>protruding into a mass of </a:t>
            </a:r>
            <a:r>
              <a:rPr lang="en-US" altLang="zh-CN" dirty="0" smtClean="0">
                <a:latin typeface="FrutigerLTStd-Light"/>
              </a:rPr>
              <a:t>metastatic prostate </a:t>
            </a:r>
            <a:r>
              <a:rPr lang="en-US" altLang="zh-CN" dirty="0">
                <a:latin typeface="FrutigerLTStd-Light"/>
              </a:rPr>
              <a:t>cancer cells (</a:t>
            </a:r>
            <a:r>
              <a:rPr lang="en-US" altLang="zh-CN" i="1" dirty="0">
                <a:latin typeface="FrutigerLTStd-LightItalic"/>
              </a:rPr>
              <a:t>dark purple nuclei</a:t>
            </a:r>
            <a:r>
              <a:rPr lang="en-US" altLang="zh-CN" dirty="0">
                <a:latin typeface="FrutigerLTStd-Light"/>
              </a:rPr>
              <a:t>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608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434" name="Picture 2" descr="figure_14_4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324" y="1594104"/>
            <a:ext cx="8288651" cy="3946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82983" y="5901180"/>
            <a:ext cx="10257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A) The physiologic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balance between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normal bone formation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and </a:t>
            </a:r>
            <a:r>
              <a:rPr lang="en-US" altLang="zh-CN" dirty="0" err="1" smtClean="0">
                <a:solidFill>
                  <a:srgbClr val="000000"/>
                </a:solidFill>
                <a:latin typeface="FrutigerLTStd-Light"/>
              </a:rPr>
              <a:t>resorption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is created by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signaling between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osteoblasts, which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assemble bone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, and osteoclasts, which dissolve it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920578" y="685926"/>
            <a:ext cx="81681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14.48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Osteoblasts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versus osteoclasts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5990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5424" y="3670084"/>
            <a:ext cx="1060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UtopiaStd-Regular"/>
              </a:rPr>
              <a:t>By definition, carcinomas begin on the epithelial side of the </a:t>
            </a:r>
            <a:r>
              <a:rPr lang="en-US" altLang="zh-CN" u="sng" dirty="0">
                <a:latin typeface="UtopiaStd-Regular"/>
              </a:rPr>
              <a:t>basement membrane</a:t>
            </a:r>
            <a:r>
              <a:rPr lang="en-US" altLang="zh-CN" dirty="0">
                <a:latin typeface="UtopiaStd-Regular"/>
              </a:rPr>
              <a:t> </a:t>
            </a:r>
            <a:r>
              <a:rPr lang="en-US" altLang="zh-CN" dirty="0" smtClean="0">
                <a:latin typeface="UtopiaStd-Regular"/>
              </a:rPr>
              <a:t>and are </a:t>
            </a:r>
            <a:r>
              <a:rPr lang="en-US" altLang="zh-CN" dirty="0">
                <a:latin typeface="UtopiaStd-Regular"/>
              </a:rPr>
              <a:t>considered to be </a:t>
            </a:r>
            <a:r>
              <a:rPr lang="en-US" altLang="zh-CN" b="1" i="1" dirty="0">
                <a:solidFill>
                  <a:srgbClr val="FF0000"/>
                </a:solidFill>
                <a:latin typeface="UtopiaStd-Italic"/>
              </a:rPr>
              <a:t>benign</a:t>
            </a:r>
            <a:r>
              <a:rPr lang="en-US" altLang="zh-CN" i="1" dirty="0">
                <a:latin typeface="UtopiaStd-Italic"/>
              </a:rPr>
              <a:t> </a:t>
            </a:r>
            <a:r>
              <a:rPr lang="en-US" altLang="zh-CN" dirty="0">
                <a:latin typeface="UtopiaStd-Regular"/>
              </a:rPr>
              <a:t>as long as the cells forming them remain on this side.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725424" y="4837730"/>
            <a:ext cx="1060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UtopiaStd-Regular"/>
              </a:rPr>
              <a:t>before carcinoma cells breach the basement membrane, they </a:t>
            </a:r>
            <a:r>
              <a:rPr lang="en-US" altLang="zh-CN" dirty="0" smtClean="0">
                <a:latin typeface="UtopiaStd-Regular"/>
              </a:rPr>
              <a:t>often succeed </a:t>
            </a:r>
            <a:r>
              <a:rPr lang="en-US" altLang="zh-CN" dirty="0">
                <a:latin typeface="UtopiaStd-Regular"/>
              </a:rPr>
              <a:t>in stimulating angiogenesis on the stromal side of the membrane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725424" y="1671441"/>
            <a:ext cx="10814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UtopiaStd-Regular"/>
              </a:rPr>
              <a:t>The great majority (&gt;80%) of life-threatening cancers occur in epithelial tissues, yielding</a:t>
            </a:r>
          </a:p>
          <a:p>
            <a:r>
              <a:rPr lang="en-US" altLang="zh-CN" u="sng" dirty="0">
                <a:solidFill>
                  <a:srgbClr val="FF0000"/>
                </a:solidFill>
                <a:latin typeface="UtopiaStd-Regular"/>
              </a:rPr>
              <a:t>carcinomas</a:t>
            </a:r>
            <a:r>
              <a:rPr lang="en-US" altLang="zh-CN" dirty="0">
                <a:latin typeface="UtopiaStd-Regular"/>
              </a:rPr>
              <a:t>. Consequently, most of our discussions in this chapter, as in the last,</a:t>
            </a:r>
          </a:p>
          <a:p>
            <a:r>
              <a:rPr lang="en-US" altLang="zh-CN" dirty="0">
                <a:latin typeface="UtopiaStd-Regular"/>
              </a:rPr>
              <a:t>will refer to this class of tumors, with the understanding that cancers arising in other</a:t>
            </a:r>
          </a:p>
          <a:p>
            <a:r>
              <a:rPr lang="en-US" altLang="zh-CN" dirty="0">
                <a:latin typeface="UtopiaStd-Regular"/>
              </a:rPr>
              <a:t>tissue types, such as connective and nervous tissues, often follow similar paths when</a:t>
            </a:r>
          </a:p>
          <a:p>
            <a:r>
              <a:rPr lang="en-US" altLang="zh-CN" dirty="0">
                <a:latin typeface="UtopiaStd-Regular"/>
              </a:rPr>
              <a:t>they become invasive and metastatic.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60414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458" name="Picture 2" descr="figure_14_48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430" y="1373707"/>
            <a:ext cx="6106609" cy="5144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9095" y="538280"/>
            <a:ext cx="6171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Cancer cell and osteoclast induction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707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890" name="Picture 2" descr="table_14_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1" y="330200"/>
            <a:ext cx="6697663" cy="619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21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46722" y="2427105"/>
            <a:ext cx="89334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14.15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Occult</a:t>
            </a:r>
            <a:r>
              <a:rPr lang="zh-CN" altLang="en-US" sz="2800" dirty="0" smtClean="0">
                <a:solidFill>
                  <a:srgbClr val="1271FF"/>
                </a:solidFill>
                <a:latin typeface="ACaslonPro-Regular"/>
              </a:rPr>
              <a:t>（</a:t>
            </a:r>
            <a:r>
              <a:rPr lang="zh-CN" altLang="en-US" sz="2800" dirty="0"/>
              <a:t>隐</a:t>
            </a:r>
            <a:r>
              <a:rPr lang="zh-CN" altLang="en-US" sz="2800" dirty="0" smtClean="0"/>
              <a:t>蔽的</a:t>
            </a:r>
            <a:r>
              <a:rPr lang="zh-CN" altLang="en-US" sz="2800" dirty="0" smtClean="0">
                <a:solidFill>
                  <a:srgbClr val="1271FF"/>
                </a:solidFill>
                <a:latin typeface="ACaslonPro-Regular"/>
              </a:rPr>
              <a:t>）</a:t>
            </a:r>
            <a:r>
              <a:rPr lang="en-US" altLang="zh-CN" sz="2800" dirty="0" err="1" smtClean="0">
                <a:solidFill>
                  <a:srgbClr val="1271FF"/>
                </a:solidFill>
                <a:latin typeface="ACaslonPro-Regular"/>
              </a:rPr>
              <a:t>micrometastases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 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threaten the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long-term survival 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of cancer patients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311537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506" name="Picture 2" descr="figure_14_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38" y="255079"/>
            <a:ext cx="3187700" cy="630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42728" y="354600"/>
            <a:ext cx="59984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14.50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Micrometastases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 and</a:t>
            </a:r>
          </a:p>
          <a:p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clinical prognosis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0715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8" name="Picture 2" descr="figure_14_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88" y="315976"/>
            <a:ext cx="7221538" cy="630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675394" y="1481211"/>
            <a:ext cx="29748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271FF"/>
                </a:solidFill>
                <a:latin typeface="FrutigerLTStd-Bold"/>
              </a:rPr>
              <a:t>Figure 14.51 </a:t>
            </a:r>
            <a:r>
              <a:rPr lang="en-US" altLang="zh-CN" b="1" dirty="0">
                <a:solidFill>
                  <a:srgbClr val="000000"/>
                </a:solidFill>
                <a:latin typeface="FrutigerLTStd-Bold"/>
              </a:rPr>
              <a:t>Schedule of acquiring metastatic </a:t>
            </a:r>
            <a:r>
              <a:rPr lang="en-US" altLang="zh-CN" b="1" dirty="0" smtClean="0">
                <a:solidFill>
                  <a:srgbClr val="000000"/>
                </a:solidFill>
                <a:latin typeface="FrutigerLTStd-Bold"/>
              </a:rPr>
              <a:t>propensity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process of metastasis is the endpoint of multi-step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tumor progression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for many human tumors. This raises the issue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of whether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the tendency to metastasize is acquired late in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tumor progression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by a small subpopulation of cells or relatively early.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 rot="16200000">
            <a:off x="-2305493" y="272446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FrutigerLTStd-Light"/>
              </a:rPr>
              <a:t>RNAs </a:t>
            </a:r>
            <a:r>
              <a:rPr lang="en-US" altLang="zh-CN" dirty="0" smtClean="0">
                <a:latin typeface="FrutigerLTStd-Light"/>
              </a:rPr>
              <a:t>prepared from </a:t>
            </a:r>
            <a:r>
              <a:rPr lang="en-US" altLang="zh-CN" dirty="0">
                <a:latin typeface="FrutigerLTStd-Light"/>
              </a:rPr>
              <a:t>64 primary adenocarcinomas (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from various tissues</a:t>
            </a:r>
            <a:r>
              <a:rPr lang="en-US" altLang="zh-CN" dirty="0">
                <a:latin typeface="FrutigerLTStd-Light"/>
              </a:rPr>
              <a:t>) and </a:t>
            </a:r>
            <a:r>
              <a:rPr lang="en-US" altLang="zh-CN" dirty="0" smtClean="0">
                <a:latin typeface="FrutigerLTStd-Light"/>
              </a:rPr>
              <a:t>12 metastatic </a:t>
            </a:r>
            <a:r>
              <a:rPr lang="en-US" altLang="zh-CN" dirty="0">
                <a:latin typeface="FrutigerLTStd-Light"/>
              </a:rPr>
              <a:t>nodules of adenocarcinomas (</a:t>
            </a:r>
            <a:r>
              <a:rPr lang="en-US" altLang="zh-CN" i="1" dirty="0">
                <a:latin typeface="FrutigerLTStd-LightItalic"/>
              </a:rPr>
              <a:t>arrayed across the </a:t>
            </a:r>
            <a:r>
              <a:rPr lang="en-US" altLang="zh-CN" i="1" dirty="0" smtClean="0">
                <a:latin typeface="FrutigerLTStd-LightItalic"/>
              </a:rPr>
              <a:t>top</a:t>
            </a:r>
            <a:r>
              <a:rPr lang="en-US" altLang="zh-CN" dirty="0" smtClean="0">
                <a:latin typeface="FrutigerLTStd-Light"/>
              </a:rPr>
              <a:t>) were analyzed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010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22" name="Picture 2" descr="figure_14_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71" y="489712"/>
            <a:ext cx="7599363" cy="630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174813" y="390350"/>
            <a:ext cx="7017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14.53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Gene expression patterns and metastatic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tropism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（</a:t>
            </a:r>
            <a:r>
              <a:rPr lang="zh-CN" altLang="en-US" sz="2800" dirty="0"/>
              <a:t>取向</a:t>
            </a:r>
            <a:r>
              <a:rPr lang="zh-CN" altLang="en-US" sz="2800" b="1" dirty="0" smtClean="0">
                <a:solidFill>
                  <a:srgbClr val="000000"/>
                </a:solidFill>
                <a:latin typeface="FrutigerLTStd-Bold"/>
              </a:rPr>
              <a:t>）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7597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746" name="Picture 2" descr="figure_14_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556" y="255688"/>
            <a:ext cx="5319713" cy="629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41269" y="2681659"/>
            <a:ext cx="48249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Gene expression array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analyses can be used to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classify different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primary tumors and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derived metastases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according to their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respective gene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expression profiles (e.g., see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Figure 14.51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). If this is done, the degree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of similarity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between pairs of biopsies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can be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calculated using statistical methods.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6841269" y="448252"/>
            <a:ext cx="54282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14.54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Genetic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similarity between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primary tumors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and derived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metastases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542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5897" y="3155694"/>
            <a:ext cx="733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，什么是</a:t>
            </a:r>
            <a:r>
              <a:rPr lang="en-US" altLang="zh-CN" dirty="0" smtClean="0"/>
              <a:t>EMT</a:t>
            </a:r>
            <a:r>
              <a:rPr lang="zh-CN" altLang="en-US" dirty="0" smtClean="0"/>
              <a:t>？简述</a:t>
            </a:r>
            <a:r>
              <a:rPr lang="en-US" altLang="zh-CN" dirty="0" smtClean="0"/>
              <a:t>EMT</a:t>
            </a:r>
            <a:r>
              <a:rPr lang="zh-CN" altLang="en-US" dirty="0"/>
              <a:t>在胚胎发</a:t>
            </a:r>
            <a:r>
              <a:rPr lang="zh-CN" altLang="en-US" dirty="0" smtClean="0"/>
              <a:t>育中作用，</a:t>
            </a:r>
            <a:r>
              <a:rPr lang="en-US" altLang="zh-CN" dirty="0" smtClean="0"/>
              <a:t>EMT</a:t>
            </a:r>
            <a:r>
              <a:rPr lang="zh-CN" altLang="en-US" dirty="0" smtClean="0"/>
              <a:t>在肿瘤转移中的作用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75897" y="2453635"/>
            <a:ext cx="561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，简述肿瘤转移的步骤，其中最关键的步骤是什么？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64364" y="105294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思考题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10352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 descr="figure_14_04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7" y="1216151"/>
            <a:ext cx="7434071" cy="4832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99248" y="1508496"/>
            <a:ext cx="431292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The basement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membrane (BM) can be detected through use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of antibodies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reactive with </a:t>
            </a:r>
            <a:r>
              <a:rPr lang="en-US" altLang="zh-CN" dirty="0" err="1" smtClean="0">
                <a:solidFill>
                  <a:srgbClr val="000000"/>
                </a:solidFill>
                <a:latin typeface="FrutigerLTStd-Light"/>
              </a:rPr>
              <a:t>laminin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.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(A) In the more differentiated,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less aggressive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portions of a colorectal carcinoma, islands of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carcinoma cells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labeled with an anti-cytokeratin antibody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red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are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surrounded by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BMs (</a:t>
            </a:r>
            <a:r>
              <a:rPr lang="en-US" altLang="zh-CN" i="1" dirty="0" smtClean="0">
                <a:solidFill>
                  <a:srgbClr val="000000"/>
                </a:solidFill>
                <a:latin typeface="FrutigerLTStd-LightItalic"/>
              </a:rPr>
              <a:t>green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). (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B) In the portions of the tumor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that appear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to be less differentiated and more invasive, this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staining reveals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edges of islands of carcinoma cells (</a:t>
            </a:r>
            <a:r>
              <a:rPr lang="en-US" altLang="zh-CN" i="1" dirty="0">
                <a:solidFill>
                  <a:srgbClr val="000000"/>
                </a:solidFill>
                <a:latin typeface="FrutigerLTStd-LightItalic"/>
              </a:rPr>
              <a:t>arrows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) that </a:t>
            </a:r>
            <a:r>
              <a:rPr lang="en-US" altLang="zh-CN" dirty="0" smtClean="0">
                <a:solidFill>
                  <a:srgbClr val="000000"/>
                </a:solidFill>
                <a:latin typeface="FrutigerLTStd-Light"/>
              </a:rPr>
              <a:t>lack BM 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and thus are directly apposed to the surrounding </a:t>
            </a:r>
            <a:r>
              <a:rPr lang="en-US" altLang="zh-CN" dirty="0" err="1">
                <a:solidFill>
                  <a:srgbClr val="000000"/>
                </a:solidFill>
                <a:latin typeface="FrutigerLTStd-Light"/>
              </a:rPr>
              <a:t>stroma</a:t>
            </a:r>
            <a:r>
              <a:rPr lang="en-US" altLang="zh-CN" dirty="0">
                <a:solidFill>
                  <a:srgbClr val="000000"/>
                </a:solidFill>
                <a:latin typeface="FrutigerLTStd-Light"/>
              </a:rPr>
              <a:t>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243750" y="363530"/>
            <a:ext cx="99036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1271FF"/>
                </a:solidFill>
                <a:latin typeface="FrutigerLTStd-Bold"/>
              </a:rPr>
              <a:t>Figure 14.4 </a:t>
            </a:r>
            <a:r>
              <a:rPr lang="en-US" altLang="zh-CN" sz="3200" b="1" dirty="0">
                <a:solidFill>
                  <a:srgbClr val="000000"/>
                </a:solidFill>
                <a:latin typeface="FrutigerLTStd-Bold"/>
              </a:rPr>
              <a:t>Breaching of the basement membrane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8765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 descr="figure_14_04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52" y="1792224"/>
            <a:ext cx="6132555" cy="4032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89064" y="1961975"/>
            <a:ext cx="461467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(C) For a group of patients whose high-grade rectal carcinomas (</a:t>
            </a:r>
            <a:r>
              <a:rPr lang="en-US" altLang="zh-CN" dirty="0" smtClean="0">
                <a:latin typeface="FrutigerLTStd-Light"/>
              </a:rPr>
              <a:t>all classified </a:t>
            </a:r>
            <a:r>
              <a:rPr lang="en-US" altLang="zh-CN" dirty="0">
                <a:latin typeface="FrutigerLTStd-Light"/>
              </a:rPr>
              <a:t>as stage T3) had penetrated at least 5 mm into </a:t>
            </a:r>
            <a:r>
              <a:rPr lang="en-US" altLang="zh-CN" dirty="0" smtClean="0">
                <a:latin typeface="FrutigerLTStd-Light"/>
              </a:rPr>
              <a:t>nearby fatty </a:t>
            </a:r>
            <a:r>
              <a:rPr lang="en-US" altLang="zh-CN" dirty="0">
                <a:latin typeface="FrutigerLTStd-Light"/>
              </a:rPr>
              <a:t>tissue, the loss of BM around tumor islands directly </a:t>
            </a:r>
            <a:r>
              <a:rPr lang="en-US" altLang="zh-CN" dirty="0" smtClean="0">
                <a:latin typeface="FrutigerLTStd-Light"/>
              </a:rPr>
              <a:t>correlated with </a:t>
            </a:r>
            <a:r>
              <a:rPr lang="en-US" altLang="zh-CN" dirty="0">
                <a:latin typeface="FrutigerLTStd-Light"/>
              </a:rPr>
              <a:t>the probability of developing distant metastases. Partial</a:t>
            </a:r>
          </a:p>
          <a:p>
            <a:r>
              <a:rPr lang="en-US" altLang="zh-CN" dirty="0">
                <a:latin typeface="FrutigerLTStd-Light"/>
              </a:rPr>
              <a:t>or complete loss of BM within their tumors indicated a </a:t>
            </a:r>
            <a:r>
              <a:rPr lang="en-US" altLang="zh-CN" dirty="0" smtClean="0">
                <a:latin typeface="FrutigerLTStd-Light"/>
              </a:rPr>
              <a:t>strong likelihood </a:t>
            </a:r>
            <a:r>
              <a:rPr lang="en-US" altLang="zh-CN" dirty="0">
                <a:latin typeface="FrutigerLTStd-Light"/>
              </a:rPr>
              <a:t>that metastases would develop during the five years </a:t>
            </a:r>
            <a:r>
              <a:rPr lang="en-US" altLang="zh-CN" dirty="0" smtClean="0">
                <a:latin typeface="FrutigerLTStd-Light"/>
              </a:rPr>
              <a:t>after surgical </a:t>
            </a:r>
            <a:r>
              <a:rPr lang="en-US" altLang="zh-CN" dirty="0">
                <a:latin typeface="FrutigerLTStd-Light"/>
              </a:rPr>
              <a:t>removal of the primary tumors.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844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4055</Words>
  <Application>Microsoft Office PowerPoint</Application>
  <PresentationFormat>Widescreen</PresentationFormat>
  <Paragraphs>207</Paragraphs>
  <Slides>77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3" baseType="lpstr">
      <vt:lpstr>ACaslonPro-Regular</vt:lpstr>
      <vt:lpstr>Arial Unicode MS</vt:lpstr>
      <vt:lpstr>FrutigerLTStd-Bold</vt:lpstr>
      <vt:lpstr>FrutigerLTStd-Light</vt:lpstr>
      <vt:lpstr>FrutigerLTStd-LightItalic</vt:lpstr>
      <vt:lpstr>UtopiaStd-Bold</vt:lpstr>
      <vt:lpstr>UtopiaStd-Italic</vt:lpstr>
      <vt:lpstr>UtopiaStd-Regular</vt:lpstr>
      <vt:lpstr>UtopiaStd-Semibold</vt:lpstr>
      <vt:lpstr>宋体</vt:lpstr>
      <vt:lpstr>arial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LXS</dc:creator>
  <cp:lastModifiedBy>Windows 用户</cp:lastModifiedBy>
  <cp:revision>132</cp:revision>
  <dcterms:created xsi:type="dcterms:W3CDTF">2016-07-10T08:38:44Z</dcterms:created>
  <dcterms:modified xsi:type="dcterms:W3CDTF">2023-12-21T23:37:57Z</dcterms:modified>
</cp:coreProperties>
</file>